
<file path=[Content_Types].xml><?xml version="1.0" encoding="utf-8"?>
<Types xmlns="http://schemas.openxmlformats.org/package/2006/content-types">
  <Default Extension="png" ContentType="image/png"/>
  <Default Extension="jpeg" ContentType="image/jpeg"/>
  <Default Extension="3gp" ContentType="video/unknown"/>
  <Default Extension="rels" ContentType="application/vnd.openxmlformats-package.relationships+xml"/>
  <Default Extension="xml" ContentType="application/xml"/>
  <Default Extension="avi" ContentType="video/avi"/>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 id="2147483661" r:id="rId2"/>
  </p:sldMasterIdLst>
  <p:notesMasterIdLst>
    <p:notesMasterId r:id="rId21"/>
  </p:notesMasterIdLst>
  <p:sldIdLst>
    <p:sldId id="268" r:id="rId3"/>
    <p:sldId id="274" r:id="rId4"/>
    <p:sldId id="269" r:id="rId5"/>
    <p:sldId id="267" r:id="rId6"/>
    <p:sldId id="273" r:id="rId7"/>
    <p:sldId id="270" r:id="rId8"/>
    <p:sldId id="272" r:id="rId9"/>
    <p:sldId id="271" r:id="rId10"/>
    <p:sldId id="261" r:id="rId11"/>
    <p:sldId id="260" r:id="rId12"/>
    <p:sldId id="256" r:id="rId13"/>
    <p:sldId id="257" r:id="rId14"/>
    <p:sldId id="259" r:id="rId15"/>
    <p:sldId id="263" r:id="rId16"/>
    <p:sldId id="264" r:id="rId17"/>
    <p:sldId id="265" r:id="rId18"/>
    <p:sldId id="266"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2" autoAdjust="0"/>
    <p:restoredTop sz="94660"/>
  </p:normalViewPr>
  <p:slideViewPr>
    <p:cSldViewPr snapToGrid="0">
      <p:cViewPr varScale="1">
        <p:scale>
          <a:sx n="78" d="100"/>
          <a:sy n="78" d="100"/>
        </p:scale>
        <p:origin x="-192" y="-9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9" d="100"/>
          <a:sy n="59" d="100"/>
        </p:scale>
        <p:origin x="-249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jpeg>
</file>

<file path=ppt/media/image10.jpeg>
</file>

<file path=ppt/media/image11.jpeg>
</file>

<file path=ppt/media/image12.jpeg>
</file>

<file path=ppt/media/image13.jpeg>
</file>

<file path=ppt/media/image14.png>
</file>

<file path=ppt/media/image15.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media/media1.avi>
</file>

<file path=ppt/media/media2.3gp>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070EB06-4D60-4694-9DCE-218D0FE061D2}" type="datetimeFigureOut">
              <a:rPr lang="en-US" smtClean="0"/>
              <a:t>10/17/2013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902DDEF-84A7-4C8C-8748-822FB3B31914}" type="slidenum">
              <a:rPr lang="en-US" smtClean="0"/>
              <a:t>‹#›</a:t>
            </a:fld>
            <a:endParaRPr lang="en-US"/>
          </a:p>
        </p:txBody>
      </p:sp>
    </p:spTree>
    <p:extLst>
      <p:ext uri="{BB962C8B-B14F-4D97-AF65-F5344CB8AC3E}">
        <p14:creationId xmlns:p14="http://schemas.microsoft.com/office/powerpoint/2010/main" val="21629991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067C81F-ACC4-47A2-BBE1-6E4CF782A842}"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64931" fontAlgn="base">
              <a:spcBef>
                <a:spcPct val="30000"/>
              </a:spcBef>
              <a:spcAft>
                <a:spcPct val="0"/>
              </a:spcAft>
              <a:defRPr/>
            </a:pPr>
            <a:r>
              <a:rPr lang="en" sz="1100" dirty="0"/>
              <a:t>Study is Liu, C. and Submaranian, R. (2009) “Factors Related to Fatal Single-Vehicle Run-Off-Road Crashes”, DOT HS 811 232</a:t>
            </a:r>
            <a:r>
              <a:rPr lang="en-US" sz="1100" dirty="0"/>
              <a:t>.</a:t>
            </a:r>
          </a:p>
          <a:p>
            <a:pPr defTabSz="864931" fontAlgn="base">
              <a:spcBef>
                <a:spcPct val="30000"/>
              </a:spcBef>
              <a:spcAft>
                <a:spcPct val="0"/>
              </a:spcAft>
              <a:defRPr/>
            </a:pPr>
            <a:endParaRPr lang="en-US" sz="1100" dirty="0"/>
          </a:p>
          <a:p>
            <a:pPr defTabSz="864931" fontAlgn="base">
              <a:spcBef>
                <a:spcPct val="30000"/>
              </a:spcBef>
              <a:spcAft>
                <a:spcPct val="0"/>
              </a:spcAft>
              <a:defRPr/>
            </a:pPr>
            <a:r>
              <a:rPr lang="en-US" sz="1100" dirty="0"/>
              <a:t>In ¾ of these years, there were over 18,000 single-vehicle crashes</a:t>
            </a:r>
          </a:p>
          <a:p>
            <a:pPr defTabSz="864931" fontAlgn="base">
              <a:spcBef>
                <a:spcPct val="30000"/>
              </a:spcBef>
              <a:spcAft>
                <a:spcPct val="0"/>
              </a:spcAft>
              <a:defRPr/>
            </a:pPr>
            <a:endParaRPr lang="en-US" sz="1100" dirty="0"/>
          </a:p>
          <a:p>
            <a:pPr defTabSz="864931" fontAlgn="base">
              <a:spcBef>
                <a:spcPct val="30000"/>
              </a:spcBef>
              <a:spcAft>
                <a:spcPct val="0"/>
              </a:spcAft>
              <a:defRPr/>
            </a:pPr>
            <a:r>
              <a:rPr lang="en-US" sz="1100" dirty="0"/>
              <a:t>“These are the accidents our system is helping to prevent”</a:t>
            </a:r>
            <a:endParaRPr lang="en" sz="1100" dirty="0"/>
          </a:p>
        </p:txBody>
      </p:sp>
      <p:sp>
        <p:nvSpPr>
          <p:cNvPr id="4" name="Slide Number Placeholder 3"/>
          <p:cNvSpPr>
            <a:spLocks noGrp="1"/>
          </p:cNvSpPr>
          <p:nvPr>
            <p:ph type="sldNum" sz="quarter" idx="10"/>
          </p:nvPr>
        </p:nvSpPr>
        <p:spPr/>
        <p:txBody>
          <a:bodyPr/>
          <a:lstStyle/>
          <a:p>
            <a:fld id="{F067C81F-ACC4-47A2-BBE1-6E4CF782A842}" type="slidenum">
              <a:rPr lang="en-US" smtClean="0"/>
              <a:pPr/>
              <a:t>3</a:t>
            </a:fld>
            <a:endParaRPr lang="en-US"/>
          </a:p>
        </p:txBody>
      </p:sp>
    </p:spTree>
    <p:extLst>
      <p:ext uri="{BB962C8B-B14F-4D97-AF65-F5344CB8AC3E}">
        <p14:creationId xmlns:p14="http://schemas.microsoft.com/office/powerpoint/2010/main" val="42113565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Collect data from crash</a:t>
            </a:r>
            <a:r>
              <a:rPr lang="en-US" baseline="0" dirty="0" smtClean="0"/>
              <a:t> reports</a:t>
            </a:r>
          </a:p>
          <a:p>
            <a:r>
              <a:rPr lang="en-US" baseline="0" dirty="0" smtClean="0"/>
              <a:t>Define Performance Margin, why it’s important</a:t>
            </a:r>
          </a:p>
          <a:p>
            <a:endParaRPr lang="en-US" baseline="0" dirty="0" smtClean="0"/>
          </a:p>
          <a:p>
            <a:r>
              <a:rPr lang="en-US" baseline="0" dirty="0" smtClean="0"/>
              <a:t>Use data including performance margin, GPS location, speed, acceleration, and other factors.</a:t>
            </a:r>
            <a:endParaRPr lang="en-US" dirty="0" smtClean="0"/>
          </a:p>
          <a:p>
            <a:endParaRPr lang="en-US" dirty="0"/>
          </a:p>
        </p:txBody>
      </p:sp>
      <p:sp>
        <p:nvSpPr>
          <p:cNvPr id="4" name="Slide Number Placeholder 3"/>
          <p:cNvSpPr>
            <a:spLocks noGrp="1"/>
          </p:cNvSpPr>
          <p:nvPr>
            <p:ph type="sldNum" sz="quarter" idx="10"/>
          </p:nvPr>
        </p:nvSpPr>
        <p:spPr/>
        <p:txBody>
          <a:bodyPr/>
          <a:lstStyle/>
          <a:p>
            <a:fld id="{1902DDEF-84A7-4C8C-8748-822FB3B31914}" type="slidenum">
              <a:rPr lang="en-US" smtClean="0"/>
              <a:t>4</a:t>
            </a:fld>
            <a:endParaRPr lang="en-US"/>
          </a:p>
        </p:txBody>
      </p:sp>
    </p:spTree>
    <p:extLst>
      <p:ext uri="{BB962C8B-B14F-4D97-AF65-F5344CB8AC3E}">
        <p14:creationId xmlns:p14="http://schemas.microsoft.com/office/powerpoint/2010/main" val="4249089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Realistic involves</a:t>
            </a:r>
            <a:r>
              <a:rPr lang="en-US" baseline="0" dirty="0" smtClean="0"/>
              <a:t> </a:t>
            </a:r>
            <a:r>
              <a:rPr lang="en-US" baseline="0" dirty="0" err="1" smtClean="0"/>
              <a:t>realtime</a:t>
            </a:r>
            <a:r>
              <a:rPr lang="en-US" baseline="0" dirty="0" smtClean="0"/>
              <a:t> simulation, actually have someone controlling the car</a:t>
            </a:r>
          </a:p>
          <a:p>
            <a:endParaRPr lang="en-US" baseline="0" dirty="0" smtClean="0"/>
          </a:p>
          <a:p>
            <a:r>
              <a:rPr lang="en-US" baseline="0" dirty="0" smtClean="0"/>
              <a:t>Track conditions that may cause people to lose control of their car such as variable-radius turns and sharp, unseen turns.</a:t>
            </a:r>
            <a:endParaRPr lang="en-US" dirty="0"/>
          </a:p>
        </p:txBody>
      </p:sp>
      <p:sp>
        <p:nvSpPr>
          <p:cNvPr id="4" name="Slide Number Placeholder 3"/>
          <p:cNvSpPr>
            <a:spLocks noGrp="1"/>
          </p:cNvSpPr>
          <p:nvPr>
            <p:ph type="sldNum" sz="quarter" idx="10"/>
          </p:nvPr>
        </p:nvSpPr>
        <p:spPr/>
        <p:txBody>
          <a:bodyPr/>
          <a:lstStyle/>
          <a:p>
            <a:fld id="{F067C81F-ACC4-47A2-BBE1-6E4CF782A842}" type="slidenum">
              <a:rPr lang="en-US" smtClean="0"/>
              <a:pPr/>
              <a:t>6</a:t>
            </a:fld>
            <a:endParaRPr lang="en-US"/>
          </a:p>
        </p:txBody>
      </p:sp>
    </p:spTree>
    <p:extLst>
      <p:ext uri="{BB962C8B-B14F-4D97-AF65-F5344CB8AC3E}">
        <p14:creationId xmlns:p14="http://schemas.microsoft.com/office/powerpoint/2010/main" val="3758056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902DDEF-84A7-4C8C-8748-822FB3B31914}" type="slidenum">
              <a:rPr lang="en-US" smtClean="0"/>
              <a:t>8</a:t>
            </a:fld>
            <a:endParaRPr lang="en-US"/>
          </a:p>
        </p:txBody>
      </p:sp>
    </p:spTree>
    <p:extLst>
      <p:ext uri="{BB962C8B-B14F-4D97-AF65-F5344CB8AC3E}">
        <p14:creationId xmlns:p14="http://schemas.microsoft.com/office/powerpoint/2010/main" val="736716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902DDEF-84A7-4C8C-8748-822FB3B31914}" type="slidenum">
              <a:rPr lang="en-US" smtClean="0"/>
              <a:t>9</a:t>
            </a:fld>
            <a:endParaRPr lang="en-US"/>
          </a:p>
        </p:txBody>
      </p:sp>
    </p:spTree>
    <p:extLst>
      <p:ext uri="{BB962C8B-B14F-4D97-AF65-F5344CB8AC3E}">
        <p14:creationId xmlns:p14="http://schemas.microsoft.com/office/powerpoint/2010/main" val="15306909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902DDEF-84A7-4C8C-8748-822FB3B31914}" type="slidenum">
              <a:rPr lang="en-US" smtClean="0"/>
              <a:t>10</a:t>
            </a:fld>
            <a:endParaRPr lang="en-US"/>
          </a:p>
        </p:txBody>
      </p:sp>
    </p:spTree>
    <p:extLst>
      <p:ext uri="{BB962C8B-B14F-4D97-AF65-F5344CB8AC3E}">
        <p14:creationId xmlns:p14="http://schemas.microsoft.com/office/powerpoint/2010/main" val="888221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tx1"/>
        </a:solidFill>
        <a:effectLst/>
      </p:bgPr>
    </p:bg>
    <p:spTree>
      <p:nvGrpSpPr>
        <p:cNvPr id="1" name=""/>
        <p:cNvGrpSpPr/>
        <p:nvPr/>
      </p:nvGrpSpPr>
      <p:grpSpPr>
        <a:xfrm>
          <a:off x="0" y="0"/>
          <a:ext cx="0" cy="0"/>
          <a:chOff x="0" y="0"/>
          <a:chExt cx="0" cy="0"/>
        </a:xfrm>
      </p:grpSpPr>
      <p:pic>
        <p:nvPicPr>
          <p:cNvPr id="18433" name="Picture 1" descr="C:\Documents and Settings\John Ferris\Desktop\Backup\PUBLIC RELATIONS\Website\VTPL_Website\VTPL Website\vtpl\images\bg02.jpg"/>
          <p:cNvPicPr>
            <a:picLocks noChangeAspect="1" noChangeArrowheads="1"/>
          </p:cNvPicPr>
          <p:nvPr userDrawn="1"/>
        </p:nvPicPr>
        <p:blipFill>
          <a:blip r:embed="rId2" cstate="print"/>
          <a:srcRect/>
          <a:stretch>
            <a:fillRect/>
          </a:stretch>
        </p:blipFill>
        <p:spPr bwMode="auto">
          <a:xfrm>
            <a:off x="-1" y="0"/>
            <a:ext cx="12192001" cy="6858000"/>
          </a:xfrm>
          <a:prstGeom prst="rect">
            <a:avLst/>
          </a:prstGeom>
          <a:noFill/>
        </p:spPr>
      </p:pic>
      <p:sp>
        <p:nvSpPr>
          <p:cNvPr id="2" name="Title 1"/>
          <p:cNvSpPr>
            <a:spLocks noGrp="1"/>
          </p:cNvSpPr>
          <p:nvPr>
            <p:ph type="title"/>
          </p:nvPr>
        </p:nvSpPr>
        <p:spPr/>
        <p:txBody>
          <a:bodyPr/>
          <a:lstStyle>
            <a:lvl1pPr>
              <a:defRPr baseline="0">
                <a:solidFill>
                  <a:schemeClr val="bg1"/>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6" name="Picture 1" descr="C:\Documents and Settings\John Ferris\Desktop\Backup\PUBLIC RELATIONS\Website\VTPL_Website\VTPL Website\vtpl\images\vt_logo.jpg"/>
          <p:cNvPicPr>
            <a:picLocks noChangeAspect="1" noChangeArrowheads="1"/>
          </p:cNvPicPr>
          <p:nvPr userDrawn="1"/>
        </p:nvPicPr>
        <p:blipFill>
          <a:blip r:embed="rId3" cstate="print"/>
          <a:srcRect/>
          <a:stretch>
            <a:fillRect/>
          </a:stretch>
        </p:blipFill>
        <p:spPr bwMode="auto">
          <a:xfrm>
            <a:off x="9481225" y="431801"/>
            <a:ext cx="2166792" cy="279667"/>
          </a:xfrm>
          <a:prstGeom prst="rect">
            <a:avLst/>
          </a:prstGeom>
          <a:noFill/>
        </p:spPr>
      </p:pic>
      <p:pic>
        <p:nvPicPr>
          <p:cNvPr id="7" name="Picture 14" descr="logo 1_25 by 3_54"/>
          <p:cNvPicPr>
            <a:picLocks noChangeAspect="1" noChangeArrowheads="1"/>
          </p:cNvPicPr>
          <p:nvPr userDrawn="1"/>
        </p:nvPicPr>
        <p:blipFill>
          <a:blip r:embed="rId4" cstate="print"/>
          <a:srcRect/>
          <a:stretch>
            <a:fillRect/>
          </a:stretch>
        </p:blipFill>
        <p:spPr bwMode="auto">
          <a:xfrm>
            <a:off x="8550327" y="5940425"/>
            <a:ext cx="3097691" cy="828991"/>
          </a:xfrm>
          <a:prstGeom prst="rect">
            <a:avLst/>
          </a:prstGeom>
          <a:noFill/>
          <a:ln w="9525">
            <a:noFill/>
            <a:miter lim="800000"/>
            <a:headEnd/>
            <a:tailEnd/>
          </a:ln>
        </p:spPr>
      </p:pic>
      <p:sp>
        <p:nvSpPr>
          <p:cNvPr id="8" name="Text Box 9"/>
          <p:cNvSpPr txBox="1">
            <a:spLocks noChangeArrowheads="1"/>
          </p:cNvSpPr>
          <p:nvPr userDrawn="1"/>
        </p:nvSpPr>
        <p:spPr bwMode="auto">
          <a:xfrm>
            <a:off x="1308100" y="6203722"/>
            <a:ext cx="1678408" cy="461665"/>
          </a:xfrm>
          <a:prstGeom prst="rect">
            <a:avLst/>
          </a:prstGeom>
          <a:noFill/>
          <a:ln w="9525">
            <a:noFill/>
            <a:miter lim="800000"/>
            <a:headEnd/>
            <a:tailEnd/>
          </a:ln>
          <a:effectLst/>
        </p:spPr>
        <p:txBody>
          <a:bodyPr wrap="none" anchor="ctr">
            <a:spAutoFit/>
          </a:bodyPr>
          <a:lstStyle/>
          <a:p>
            <a:pPr eaLnBrk="0" fontAlgn="base" hangingPunct="0">
              <a:spcBef>
                <a:spcPct val="50000"/>
              </a:spcBef>
              <a:spcAft>
                <a:spcPct val="0"/>
              </a:spcAft>
            </a:pPr>
            <a:r>
              <a:rPr lang="en-US" sz="1400" b="1" dirty="0">
                <a:solidFill>
                  <a:srgbClr val="FFFFFF"/>
                </a:solidFill>
              </a:rPr>
              <a:t>Dr. John B. Ferris</a:t>
            </a:r>
            <a:br>
              <a:rPr lang="en-US" sz="1400" b="1" dirty="0">
                <a:solidFill>
                  <a:srgbClr val="FFFFFF"/>
                </a:solidFill>
              </a:rPr>
            </a:br>
            <a:r>
              <a:rPr lang="en-US" sz="1000" dirty="0">
                <a:solidFill>
                  <a:srgbClr val="FFFFFF"/>
                </a:solidFill>
              </a:rPr>
              <a:t>Associate Professor</a:t>
            </a:r>
            <a:endParaRPr lang="de-DE" sz="1400" b="1" dirty="0">
              <a:solidFill>
                <a:srgbClr val="FFFFFF"/>
              </a:solidFill>
            </a:endParaRPr>
          </a:p>
        </p:txBody>
      </p:sp>
      <p:sp>
        <p:nvSpPr>
          <p:cNvPr id="9" name="Text Box 11"/>
          <p:cNvSpPr txBox="1">
            <a:spLocks noChangeArrowheads="1"/>
          </p:cNvSpPr>
          <p:nvPr userDrawn="1"/>
        </p:nvSpPr>
        <p:spPr bwMode="auto">
          <a:xfrm>
            <a:off x="3928533" y="6172943"/>
            <a:ext cx="4021667" cy="523220"/>
          </a:xfrm>
          <a:prstGeom prst="rect">
            <a:avLst/>
          </a:prstGeom>
          <a:noFill/>
          <a:ln w="9525">
            <a:noFill/>
            <a:miter lim="800000"/>
            <a:headEnd/>
            <a:tailEnd/>
          </a:ln>
          <a:effectLst/>
        </p:spPr>
        <p:txBody>
          <a:bodyPr anchor="ctr">
            <a:spAutoFit/>
          </a:bodyPr>
          <a:lstStyle/>
          <a:p>
            <a:pPr algn="ctr" eaLnBrk="0" fontAlgn="base" hangingPunct="0">
              <a:spcBef>
                <a:spcPct val="50000"/>
              </a:spcBef>
              <a:spcAft>
                <a:spcPct val="0"/>
              </a:spcAft>
            </a:pPr>
            <a:r>
              <a:rPr lang="en-US" sz="1400" b="1" dirty="0">
                <a:solidFill>
                  <a:srgbClr val="FFFFFF"/>
                </a:solidFill>
              </a:rPr>
              <a:t>Slide </a:t>
            </a:r>
            <a:fld id="{F038D305-33CD-4833-A2E9-88582AB4E6D2}" type="slidenum">
              <a:rPr lang="en-US" sz="1400" b="1">
                <a:solidFill>
                  <a:srgbClr val="FFFFFF"/>
                </a:solidFill>
              </a:rPr>
              <a:pPr algn="ctr" eaLnBrk="0" fontAlgn="base" hangingPunct="0">
                <a:spcBef>
                  <a:spcPct val="50000"/>
                </a:spcBef>
                <a:spcAft>
                  <a:spcPct val="0"/>
                </a:spcAft>
              </a:pPr>
              <a:t>‹#›</a:t>
            </a:fld>
            <a:r>
              <a:rPr lang="en-US" sz="1400" b="1" dirty="0">
                <a:solidFill>
                  <a:srgbClr val="FFFFFF"/>
                </a:solidFill>
              </a:rPr>
              <a:t/>
            </a:r>
            <a:br>
              <a:rPr lang="en-US" sz="1400" b="1" dirty="0">
                <a:solidFill>
                  <a:srgbClr val="FFFFFF"/>
                </a:solidFill>
              </a:rPr>
            </a:br>
            <a:r>
              <a:rPr lang="en-US" sz="1400" dirty="0">
                <a:solidFill>
                  <a:srgbClr val="FFFFFF"/>
                </a:solidFill>
              </a:rPr>
              <a:t>brabantio.me.vt.edu/sites/VTPL</a:t>
            </a:r>
            <a:endParaRPr lang="de-DE" sz="1000" b="1" dirty="0">
              <a:solidFill>
                <a:srgbClr val="FFFFFF"/>
              </a:solidFill>
            </a:endParaRPr>
          </a:p>
        </p:txBody>
      </p:sp>
    </p:spTree>
    <p:extLst>
      <p:ext uri="{BB962C8B-B14F-4D97-AF65-F5344CB8AC3E}">
        <p14:creationId xmlns:p14="http://schemas.microsoft.com/office/powerpoint/2010/main" val="1886106198"/>
      </p:ext>
    </p:extLst>
  </p:cSld>
  <p:clrMapOvr>
    <a:masterClrMapping/>
  </p:clrMapOvr>
  <p:transition advClick="0" advTm="100"/>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6A83BD9-AA1E-4ABA-AC40-5258ED8B7E61}" type="datetimeFigureOut">
              <a:rPr lang="en-US" smtClean="0"/>
              <a:t>10/17/2013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8A285E6-D6BE-4E6A-A62F-4B8C6F026145}" type="slidenum">
              <a:rPr lang="en-US" smtClean="0"/>
              <a:t>‹#›</a:t>
            </a:fld>
            <a:endParaRPr lang="en-US"/>
          </a:p>
        </p:txBody>
      </p:sp>
    </p:spTree>
    <p:extLst>
      <p:ext uri="{BB962C8B-B14F-4D97-AF65-F5344CB8AC3E}">
        <p14:creationId xmlns:p14="http://schemas.microsoft.com/office/powerpoint/2010/main" val="3369987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A83BD9-AA1E-4ABA-AC40-5258ED8B7E61}" type="datetimeFigureOut">
              <a:rPr lang="en-US" smtClean="0"/>
              <a:t>10/17/2013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8A285E6-D6BE-4E6A-A62F-4B8C6F026145}" type="slidenum">
              <a:rPr lang="en-US" smtClean="0"/>
              <a:t>‹#›</a:t>
            </a:fld>
            <a:endParaRPr lang="en-US"/>
          </a:p>
        </p:txBody>
      </p:sp>
    </p:spTree>
    <p:extLst>
      <p:ext uri="{BB962C8B-B14F-4D97-AF65-F5344CB8AC3E}">
        <p14:creationId xmlns:p14="http://schemas.microsoft.com/office/powerpoint/2010/main" val="14109740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A83BD9-AA1E-4ABA-AC40-5258ED8B7E61}" type="datetimeFigureOut">
              <a:rPr lang="en-US" smtClean="0"/>
              <a:t>10/17/2013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A285E6-D6BE-4E6A-A62F-4B8C6F026145}" type="slidenum">
              <a:rPr lang="en-US" smtClean="0"/>
              <a:t>‹#›</a:t>
            </a:fld>
            <a:endParaRPr lang="en-US"/>
          </a:p>
        </p:txBody>
      </p:sp>
    </p:spTree>
    <p:extLst>
      <p:ext uri="{BB962C8B-B14F-4D97-AF65-F5344CB8AC3E}">
        <p14:creationId xmlns:p14="http://schemas.microsoft.com/office/powerpoint/2010/main" val="41786067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A83BD9-AA1E-4ABA-AC40-5258ED8B7E61}" type="datetimeFigureOut">
              <a:rPr lang="en-US" smtClean="0"/>
              <a:t>10/17/2013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A285E6-D6BE-4E6A-A62F-4B8C6F026145}" type="slidenum">
              <a:rPr lang="en-US" smtClean="0"/>
              <a:t>‹#›</a:t>
            </a:fld>
            <a:endParaRPr lang="en-US"/>
          </a:p>
        </p:txBody>
      </p:sp>
    </p:spTree>
    <p:extLst>
      <p:ext uri="{BB962C8B-B14F-4D97-AF65-F5344CB8AC3E}">
        <p14:creationId xmlns:p14="http://schemas.microsoft.com/office/powerpoint/2010/main" val="32673229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6A83BD9-AA1E-4ABA-AC40-5258ED8B7E61}" type="datetimeFigureOut">
              <a:rPr lang="en-US" smtClean="0"/>
              <a:t>10/17/2013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A285E6-D6BE-4E6A-A62F-4B8C6F026145}" type="slidenum">
              <a:rPr lang="en-US" smtClean="0"/>
              <a:t>‹#›</a:t>
            </a:fld>
            <a:endParaRPr lang="en-US"/>
          </a:p>
        </p:txBody>
      </p:sp>
    </p:spTree>
    <p:extLst>
      <p:ext uri="{BB962C8B-B14F-4D97-AF65-F5344CB8AC3E}">
        <p14:creationId xmlns:p14="http://schemas.microsoft.com/office/powerpoint/2010/main" val="2737142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6A83BD9-AA1E-4ABA-AC40-5258ED8B7E61}" type="datetimeFigureOut">
              <a:rPr lang="en-US" smtClean="0"/>
              <a:t>10/17/2013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A285E6-D6BE-4E6A-A62F-4B8C6F026145}" type="slidenum">
              <a:rPr lang="en-US" smtClean="0"/>
              <a:t>‹#›</a:t>
            </a:fld>
            <a:endParaRPr lang="en-US"/>
          </a:p>
        </p:txBody>
      </p:sp>
    </p:spTree>
    <p:extLst>
      <p:ext uri="{BB962C8B-B14F-4D97-AF65-F5344CB8AC3E}">
        <p14:creationId xmlns:p14="http://schemas.microsoft.com/office/powerpoint/2010/main" val="1135802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7EED7E21-C7E6-4760-9C64-DA2CD3131195}" type="datetimeFigureOut">
              <a:rPr lang="en-US" smtClean="0"/>
              <a:t>10/17/2013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C3C671FA-A4E6-4143-89AB-BE2366362DC9}" type="slidenum">
              <a:rPr lang="en-US" smtClean="0"/>
              <a:t>‹#›</a:t>
            </a:fld>
            <a:endParaRPr lang="en-US"/>
          </a:p>
        </p:txBody>
      </p:sp>
    </p:spTree>
    <p:extLst>
      <p:ext uri="{BB962C8B-B14F-4D97-AF65-F5344CB8AC3E}">
        <p14:creationId xmlns:p14="http://schemas.microsoft.com/office/powerpoint/2010/main" val="13414303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cSld name="1_Title Slide">
    <p:bg>
      <p:bgPr>
        <a:solidFill>
          <a:schemeClr val="tx1"/>
        </a:solidFill>
        <a:effectLst/>
      </p:bgPr>
    </p:bg>
    <p:spTree>
      <p:nvGrpSpPr>
        <p:cNvPr id="1" name=""/>
        <p:cNvGrpSpPr/>
        <p:nvPr/>
      </p:nvGrpSpPr>
      <p:grpSpPr>
        <a:xfrm>
          <a:off x="0" y="0"/>
          <a:ext cx="0" cy="0"/>
          <a:chOff x="0" y="0"/>
          <a:chExt cx="0" cy="0"/>
        </a:xfrm>
      </p:grpSpPr>
      <p:pic>
        <p:nvPicPr>
          <p:cNvPr id="9" name="Picture 1" descr="C:\Documents and Settings\John Ferris\Desktop\Backup\PUBLIC RELATIONS\Website\VTPL_Website\VTPL Website\vtpl\images\bg02.jpg"/>
          <p:cNvPicPr>
            <a:picLocks noChangeAspect="1" noChangeArrowheads="1"/>
          </p:cNvPicPr>
          <p:nvPr userDrawn="1"/>
        </p:nvPicPr>
        <p:blipFill>
          <a:blip r:embed="rId2" cstate="print"/>
          <a:srcRect/>
          <a:stretch>
            <a:fillRect/>
          </a:stretch>
        </p:blipFill>
        <p:spPr bwMode="auto">
          <a:xfrm>
            <a:off x="1" y="0"/>
            <a:ext cx="12192001" cy="6858000"/>
          </a:xfrm>
          <a:prstGeom prst="rect">
            <a:avLst/>
          </a:prstGeom>
          <a:noFill/>
        </p:spPr>
      </p:pic>
      <p:sp>
        <p:nvSpPr>
          <p:cNvPr id="261125" name="Text Box 5"/>
          <p:cNvSpPr txBox="1">
            <a:spLocks noChangeArrowheads="1"/>
          </p:cNvSpPr>
          <p:nvPr userDrawn="1"/>
        </p:nvSpPr>
        <p:spPr bwMode="auto">
          <a:xfrm>
            <a:off x="6093884" y="5741988"/>
            <a:ext cx="4874683" cy="457200"/>
          </a:xfrm>
          <a:prstGeom prst="rect">
            <a:avLst/>
          </a:prstGeom>
          <a:noFill/>
          <a:ln w="25400" algn="ctr">
            <a:noFill/>
            <a:miter lim="800000"/>
            <a:headEnd type="none" w="lg" len="med"/>
            <a:tailEnd type="none" w="lg" len="lg"/>
          </a:ln>
          <a:effectLst/>
        </p:spPr>
        <p:txBody>
          <a:bodyPr/>
          <a:lstStyle/>
          <a:p>
            <a:pPr algn="l">
              <a:spcBef>
                <a:spcPct val="50000"/>
              </a:spcBef>
            </a:pPr>
            <a:fld id="{085FE1C4-2B7A-4FEB-A152-95BD695FB2B7}" type="datetime6">
              <a:rPr lang="en-US" sz="1800"/>
              <a:pPr algn="l">
                <a:spcBef>
                  <a:spcPct val="50000"/>
                </a:spcBef>
              </a:pPr>
              <a:t>October 13</a:t>
            </a:fld>
            <a:endParaRPr lang="en-US" sz="1800"/>
          </a:p>
        </p:txBody>
      </p:sp>
      <p:sp>
        <p:nvSpPr>
          <p:cNvPr id="261126" name="Text Box 6"/>
          <p:cNvSpPr txBox="1">
            <a:spLocks noChangeArrowheads="1"/>
          </p:cNvSpPr>
          <p:nvPr userDrawn="1"/>
        </p:nvSpPr>
        <p:spPr bwMode="auto">
          <a:xfrm>
            <a:off x="4734129" y="4804003"/>
            <a:ext cx="6536987" cy="1371600"/>
          </a:xfrm>
          <a:prstGeom prst="rect">
            <a:avLst/>
          </a:prstGeom>
          <a:noFill/>
          <a:ln w="25400" algn="ctr">
            <a:noFill/>
            <a:miter lim="800000"/>
            <a:headEnd type="none" w="lg" len="med"/>
            <a:tailEnd type="none" w="lg" len="lg"/>
          </a:ln>
          <a:effectLst/>
        </p:spPr>
        <p:txBody>
          <a:bodyPr anchor="ctr"/>
          <a:lstStyle/>
          <a:p>
            <a:pPr algn="l">
              <a:spcBef>
                <a:spcPct val="50000"/>
              </a:spcBef>
            </a:pPr>
            <a:r>
              <a:rPr lang="en-US" sz="1800" dirty="0">
                <a:solidFill>
                  <a:schemeClr val="bg1"/>
                </a:solidFill>
              </a:rPr>
              <a:t>John B. Ferris</a:t>
            </a:r>
            <a:br>
              <a:rPr lang="en-US" sz="1800" dirty="0">
                <a:solidFill>
                  <a:schemeClr val="bg1"/>
                </a:solidFill>
              </a:rPr>
            </a:br>
            <a:r>
              <a:rPr lang="en-US" sz="1800" dirty="0">
                <a:solidFill>
                  <a:schemeClr val="bg1"/>
                </a:solidFill>
              </a:rPr>
              <a:t>Associate </a:t>
            </a:r>
            <a:r>
              <a:rPr lang="en-US" sz="1800" dirty="0" smtClean="0">
                <a:solidFill>
                  <a:schemeClr val="bg1"/>
                </a:solidFill>
              </a:rPr>
              <a:t>Professor, Mechanical </a:t>
            </a:r>
            <a:r>
              <a:rPr lang="en-US" sz="1800" dirty="0">
                <a:solidFill>
                  <a:schemeClr val="bg1"/>
                </a:solidFill>
              </a:rPr>
              <a:t>Engineering</a:t>
            </a:r>
            <a:br>
              <a:rPr lang="en-US" sz="1800" dirty="0">
                <a:solidFill>
                  <a:schemeClr val="bg1"/>
                </a:solidFill>
              </a:rPr>
            </a:br>
            <a:r>
              <a:rPr lang="en-US" sz="1800" dirty="0" smtClean="0">
                <a:solidFill>
                  <a:schemeClr val="bg1"/>
                </a:solidFill>
              </a:rPr>
              <a:t>Director, Vehicle Terrain</a:t>
            </a:r>
            <a:r>
              <a:rPr lang="en-US" sz="1800" baseline="0" dirty="0" smtClean="0">
                <a:solidFill>
                  <a:schemeClr val="bg1"/>
                </a:solidFill>
              </a:rPr>
              <a:t> Performance Lab</a:t>
            </a:r>
            <a:endParaRPr lang="en-US" sz="1800" dirty="0">
              <a:solidFill>
                <a:schemeClr val="bg1"/>
              </a:solidFill>
            </a:endParaRPr>
          </a:p>
        </p:txBody>
      </p:sp>
      <p:pic>
        <p:nvPicPr>
          <p:cNvPr id="10" name="Picture 1" descr="C:\Documents and Settings\John Ferris\Desktop\Backup\PUBLIC RELATIONS\Website\VTPL_Website\VTPL Website\vtpl\images\vt_logo.jpg"/>
          <p:cNvPicPr>
            <a:picLocks noChangeAspect="1" noChangeArrowheads="1"/>
          </p:cNvPicPr>
          <p:nvPr userDrawn="1"/>
        </p:nvPicPr>
        <p:blipFill>
          <a:blip r:embed="rId3" cstate="print"/>
          <a:srcRect/>
          <a:stretch>
            <a:fillRect/>
          </a:stretch>
        </p:blipFill>
        <p:spPr bwMode="auto">
          <a:xfrm>
            <a:off x="8917518" y="431801"/>
            <a:ext cx="2730500" cy="352425"/>
          </a:xfrm>
          <a:prstGeom prst="rect">
            <a:avLst/>
          </a:prstGeom>
          <a:noFill/>
        </p:spPr>
      </p:pic>
      <p:pic>
        <p:nvPicPr>
          <p:cNvPr id="19460" name="Picture 4" descr="C:\Documents and Settings\John Ferris\Desktop\Backup\PUBLIC RELATIONS\Website\VTPL_Website\VTPL Website\vtpl\images\dr_ferris.jpg"/>
          <p:cNvPicPr>
            <a:picLocks noChangeAspect="1" noChangeArrowheads="1"/>
          </p:cNvPicPr>
          <p:nvPr userDrawn="1"/>
        </p:nvPicPr>
        <p:blipFill>
          <a:blip r:embed="rId4" cstate="print"/>
          <a:srcRect/>
          <a:stretch>
            <a:fillRect/>
          </a:stretch>
        </p:blipFill>
        <p:spPr bwMode="auto">
          <a:xfrm>
            <a:off x="1906980" y="4804004"/>
            <a:ext cx="2749325" cy="1367503"/>
          </a:xfrm>
          <a:prstGeom prst="rect">
            <a:avLst/>
          </a:prstGeom>
          <a:noFill/>
        </p:spPr>
      </p:pic>
      <p:sp>
        <p:nvSpPr>
          <p:cNvPr id="14" name="Rectangle 13"/>
          <p:cNvSpPr/>
          <p:nvPr userDrawn="1"/>
        </p:nvSpPr>
        <p:spPr>
          <a:xfrm>
            <a:off x="1560546" y="2798630"/>
            <a:ext cx="9273703" cy="892552"/>
          </a:xfrm>
          <a:prstGeom prst="rect">
            <a:avLst/>
          </a:prstGeom>
        </p:spPr>
        <p:txBody>
          <a:bodyPr wrap="square">
            <a:spAutoFit/>
          </a:bodyPr>
          <a:lstStyle/>
          <a:p>
            <a:pPr algn="ctr"/>
            <a:r>
              <a:rPr lang="en-US" sz="2800" b="1" dirty="0" smtClean="0">
                <a:solidFill>
                  <a:schemeClr val="bg1"/>
                </a:solidFill>
              </a:rPr>
              <a:t>Title of Presentation</a:t>
            </a:r>
            <a:r>
              <a:rPr lang="en-US" sz="2000" dirty="0" smtClean="0">
                <a:solidFill>
                  <a:schemeClr val="bg1"/>
                </a:solidFill>
              </a:rPr>
              <a:t/>
            </a:r>
            <a:br>
              <a:rPr lang="en-US" sz="2000" dirty="0" smtClean="0">
                <a:solidFill>
                  <a:schemeClr val="bg1"/>
                </a:solidFill>
              </a:rPr>
            </a:br>
            <a:r>
              <a:rPr lang="en-US" sz="2400" dirty="0" smtClean="0">
                <a:solidFill>
                  <a:schemeClr val="bg1"/>
                </a:solidFill>
              </a:rPr>
              <a:t>Subtitle if required</a:t>
            </a:r>
            <a:endParaRPr lang="en-US" sz="2800" dirty="0">
              <a:solidFill>
                <a:schemeClr val="bg1"/>
              </a:solidFill>
            </a:endParaRPr>
          </a:p>
        </p:txBody>
      </p:sp>
      <p:pic>
        <p:nvPicPr>
          <p:cNvPr id="11" name="Picture 3" descr="\\Ialrcpfs01\groupst\Research\VTPL\Marketing\VTPL logos\Old\Final\VTPL logo 1_25 by 3_54 no background.png"/>
          <p:cNvPicPr>
            <a:picLocks noChangeAspect="1" noChangeArrowheads="1"/>
          </p:cNvPicPr>
          <p:nvPr userDrawn="1"/>
        </p:nvPicPr>
        <p:blipFill>
          <a:blip r:embed="rId5" cstate="print"/>
          <a:srcRect/>
          <a:stretch>
            <a:fillRect/>
          </a:stretch>
        </p:blipFill>
        <p:spPr bwMode="auto">
          <a:xfrm>
            <a:off x="2766012" y="867657"/>
            <a:ext cx="6862769" cy="1817507"/>
          </a:xfrm>
          <a:prstGeom prst="rect">
            <a:avLst/>
          </a:prstGeom>
          <a:noFill/>
        </p:spPr>
      </p:pic>
    </p:spTree>
    <p:extLst>
      <p:ext uri="{BB962C8B-B14F-4D97-AF65-F5344CB8AC3E}">
        <p14:creationId xmlns:p14="http://schemas.microsoft.com/office/powerpoint/2010/main" val="574652682"/>
      </p:ext>
    </p:extLst>
  </p:cSld>
  <p:clrMapOvr>
    <a:masterClrMapping/>
  </p:clrMapOvr>
  <p:transition advClick="0" advTm="100"/>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246755421"/>
      </p:ext>
    </p:extLst>
  </p:cSld>
  <p:clrMapOvr>
    <a:masterClrMapping/>
  </p:clrMapOvr>
  <p:transition advClick="0" advTm="100"/>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6A83BD9-AA1E-4ABA-AC40-5258ED8B7E61}" type="datetimeFigureOut">
              <a:rPr lang="en-US" smtClean="0"/>
              <a:t>10/17/2013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A285E6-D6BE-4E6A-A62F-4B8C6F026145}" type="slidenum">
              <a:rPr lang="en-US" smtClean="0"/>
              <a:t>‹#›</a:t>
            </a:fld>
            <a:endParaRPr lang="en-US"/>
          </a:p>
        </p:txBody>
      </p:sp>
    </p:spTree>
    <p:extLst>
      <p:ext uri="{BB962C8B-B14F-4D97-AF65-F5344CB8AC3E}">
        <p14:creationId xmlns:p14="http://schemas.microsoft.com/office/powerpoint/2010/main" val="20581209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6A83BD9-AA1E-4ABA-AC40-5258ED8B7E61}" type="datetimeFigureOut">
              <a:rPr lang="en-US" smtClean="0"/>
              <a:t>10/17/2013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A285E6-D6BE-4E6A-A62F-4B8C6F026145}" type="slidenum">
              <a:rPr lang="en-US" smtClean="0"/>
              <a:t>‹#›</a:t>
            </a:fld>
            <a:endParaRPr lang="en-US"/>
          </a:p>
        </p:txBody>
      </p:sp>
    </p:spTree>
    <p:extLst>
      <p:ext uri="{BB962C8B-B14F-4D97-AF65-F5344CB8AC3E}">
        <p14:creationId xmlns:p14="http://schemas.microsoft.com/office/powerpoint/2010/main" val="2096195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6A83BD9-AA1E-4ABA-AC40-5258ED8B7E61}" type="datetimeFigureOut">
              <a:rPr lang="en-US" smtClean="0"/>
              <a:t>10/17/2013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A285E6-D6BE-4E6A-A62F-4B8C6F026145}" type="slidenum">
              <a:rPr lang="en-US" smtClean="0"/>
              <a:t>‹#›</a:t>
            </a:fld>
            <a:endParaRPr lang="en-US"/>
          </a:p>
        </p:txBody>
      </p:sp>
    </p:spTree>
    <p:extLst>
      <p:ext uri="{BB962C8B-B14F-4D97-AF65-F5344CB8AC3E}">
        <p14:creationId xmlns:p14="http://schemas.microsoft.com/office/powerpoint/2010/main" val="3997649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6A83BD9-AA1E-4ABA-AC40-5258ED8B7E61}" type="datetimeFigureOut">
              <a:rPr lang="en-US" smtClean="0"/>
              <a:t>10/17/2013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A285E6-D6BE-4E6A-A62F-4B8C6F026145}" type="slidenum">
              <a:rPr lang="en-US" smtClean="0"/>
              <a:t>‹#›</a:t>
            </a:fld>
            <a:endParaRPr lang="en-US"/>
          </a:p>
        </p:txBody>
      </p:sp>
    </p:spTree>
    <p:extLst>
      <p:ext uri="{BB962C8B-B14F-4D97-AF65-F5344CB8AC3E}">
        <p14:creationId xmlns:p14="http://schemas.microsoft.com/office/powerpoint/2010/main" val="157665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6A83BD9-AA1E-4ABA-AC40-5258ED8B7E61}" type="datetimeFigureOut">
              <a:rPr lang="en-US" smtClean="0"/>
              <a:t>10/17/2013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A285E6-D6BE-4E6A-A62F-4B8C6F026145}" type="slidenum">
              <a:rPr lang="en-US" smtClean="0"/>
              <a:t>‹#›</a:t>
            </a:fld>
            <a:endParaRPr lang="en-US"/>
          </a:p>
        </p:txBody>
      </p:sp>
    </p:spTree>
    <p:extLst>
      <p:ext uri="{BB962C8B-B14F-4D97-AF65-F5344CB8AC3E}">
        <p14:creationId xmlns:p14="http://schemas.microsoft.com/office/powerpoint/2010/main" val="3877683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slideLayout" Target="../slideLayouts/slideLayout3.xml"/><Relationship Id="rId7"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pic>
        <p:nvPicPr>
          <p:cNvPr id="14" name="Picture 1" descr="C:\Documents and Settings\John Ferris\Desktop\Backup\PUBLIC RELATIONS\Website\VTPL_Website\VTPL Website\vtpl\images\bg02.jpg"/>
          <p:cNvPicPr>
            <a:picLocks noChangeAspect="1" noChangeArrowheads="1"/>
          </p:cNvPicPr>
          <p:nvPr userDrawn="1"/>
        </p:nvPicPr>
        <p:blipFill>
          <a:blip r:embed="rId6" cstate="print"/>
          <a:srcRect/>
          <a:stretch>
            <a:fillRect/>
          </a:stretch>
        </p:blipFill>
        <p:spPr bwMode="auto">
          <a:xfrm>
            <a:off x="-1" y="0"/>
            <a:ext cx="12192001" cy="6858000"/>
          </a:xfrm>
          <a:prstGeom prst="rect">
            <a:avLst/>
          </a:prstGeom>
          <a:noFill/>
        </p:spPr>
      </p:pic>
      <p:sp>
        <p:nvSpPr>
          <p:cNvPr id="260100" name="Text Box 4"/>
          <p:cNvSpPr txBox="1">
            <a:spLocks noChangeArrowheads="1"/>
          </p:cNvSpPr>
          <p:nvPr/>
        </p:nvSpPr>
        <p:spPr bwMode="auto">
          <a:xfrm>
            <a:off x="11370039" y="6139870"/>
            <a:ext cx="415562" cy="415498"/>
          </a:xfrm>
          <a:prstGeom prst="rect">
            <a:avLst/>
          </a:prstGeom>
          <a:noFill/>
          <a:ln w="9525">
            <a:noFill/>
            <a:miter lim="800000"/>
            <a:headEnd/>
            <a:tailEnd/>
          </a:ln>
          <a:effectLst/>
        </p:spPr>
        <p:txBody>
          <a:bodyPr wrap="none" anchor="ctr">
            <a:spAutoFit/>
          </a:bodyPr>
          <a:lstStyle/>
          <a:p>
            <a:pPr algn="r" eaLnBrk="0" fontAlgn="base" hangingPunct="0">
              <a:spcBef>
                <a:spcPct val="50000"/>
              </a:spcBef>
              <a:spcAft>
                <a:spcPct val="0"/>
              </a:spcAft>
            </a:pPr>
            <a:fld id="{3B758AEF-C65E-44A3-B706-B475EE155717}" type="slidenum">
              <a:rPr lang="de-DE" altLang="en-US" sz="1200" b="1">
                <a:solidFill>
                  <a:srgbClr val="000000"/>
                </a:solidFill>
              </a:rPr>
              <a:pPr algn="r" eaLnBrk="0" fontAlgn="base" hangingPunct="0">
                <a:spcBef>
                  <a:spcPct val="50000"/>
                </a:spcBef>
                <a:spcAft>
                  <a:spcPct val="0"/>
                </a:spcAft>
              </a:pPr>
              <a:t>‹#›</a:t>
            </a:fld>
            <a:r>
              <a:rPr lang="en-US" sz="1200" b="1">
                <a:solidFill>
                  <a:srgbClr val="000000"/>
                </a:solidFill>
              </a:rPr>
              <a:t> </a:t>
            </a:r>
            <a:br>
              <a:rPr lang="en-US" sz="1200" b="1">
                <a:solidFill>
                  <a:srgbClr val="000000"/>
                </a:solidFill>
              </a:rPr>
            </a:br>
            <a:endParaRPr lang="de-DE" sz="900">
              <a:solidFill>
                <a:srgbClr val="000000"/>
              </a:solidFill>
            </a:endParaRPr>
          </a:p>
        </p:txBody>
      </p:sp>
      <p:sp>
        <p:nvSpPr>
          <p:cNvPr id="260102" name="Rectangle 6"/>
          <p:cNvSpPr>
            <a:spLocks noGrp="1" noChangeArrowheads="1"/>
          </p:cNvSpPr>
          <p:nvPr>
            <p:ph type="body" idx="1"/>
          </p:nvPr>
        </p:nvSpPr>
        <p:spPr bwMode="auto">
          <a:xfrm>
            <a:off x="819150" y="1166813"/>
            <a:ext cx="10828867" cy="477361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260105" name="Text Box 9"/>
          <p:cNvSpPr txBox="1">
            <a:spLocks noChangeArrowheads="1"/>
          </p:cNvSpPr>
          <p:nvPr/>
        </p:nvSpPr>
        <p:spPr bwMode="auto">
          <a:xfrm>
            <a:off x="1308101" y="6093768"/>
            <a:ext cx="1678408" cy="461665"/>
          </a:xfrm>
          <a:prstGeom prst="rect">
            <a:avLst/>
          </a:prstGeom>
          <a:noFill/>
          <a:ln w="9525">
            <a:noFill/>
            <a:miter lim="800000"/>
            <a:headEnd/>
            <a:tailEnd/>
          </a:ln>
          <a:effectLst/>
        </p:spPr>
        <p:txBody>
          <a:bodyPr wrap="none" anchor="ctr">
            <a:spAutoFit/>
          </a:bodyPr>
          <a:lstStyle/>
          <a:p>
            <a:pPr eaLnBrk="0" fontAlgn="base" hangingPunct="0">
              <a:spcBef>
                <a:spcPct val="50000"/>
              </a:spcBef>
              <a:spcAft>
                <a:spcPct val="0"/>
              </a:spcAft>
            </a:pPr>
            <a:r>
              <a:rPr lang="en-US" sz="1400" b="1" dirty="0">
                <a:solidFill>
                  <a:srgbClr val="FFFFFF"/>
                </a:solidFill>
              </a:rPr>
              <a:t>Dr. John B. Ferris</a:t>
            </a:r>
            <a:br>
              <a:rPr lang="en-US" sz="1400" b="1" dirty="0">
                <a:solidFill>
                  <a:srgbClr val="FFFFFF"/>
                </a:solidFill>
              </a:rPr>
            </a:br>
            <a:r>
              <a:rPr lang="en-US" sz="1000" dirty="0">
                <a:solidFill>
                  <a:srgbClr val="FFFFFF"/>
                </a:solidFill>
              </a:rPr>
              <a:t>Associate Professor</a:t>
            </a:r>
            <a:endParaRPr lang="de-DE" sz="1400" b="1" dirty="0">
              <a:solidFill>
                <a:srgbClr val="FFFFFF"/>
              </a:solidFill>
            </a:endParaRPr>
          </a:p>
        </p:txBody>
      </p:sp>
      <p:sp>
        <p:nvSpPr>
          <p:cNvPr id="260107" name="Text Box 11"/>
          <p:cNvSpPr txBox="1">
            <a:spLocks noChangeArrowheads="1"/>
          </p:cNvSpPr>
          <p:nvPr userDrawn="1"/>
        </p:nvSpPr>
        <p:spPr bwMode="auto">
          <a:xfrm>
            <a:off x="3738033" y="6096000"/>
            <a:ext cx="4021667" cy="523220"/>
          </a:xfrm>
          <a:prstGeom prst="rect">
            <a:avLst/>
          </a:prstGeom>
          <a:noFill/>
          <a:ln w="9525">
            <a:noFill/>
            <a:miter lim="800000"/>
            <a:headEnd/>
            <a:tailEnd/>
          </a:ln>
          <a:effectLst/>
        </p:spPr>
        <p:txBody>
          <a:bodyPr anchor="ctr">
            <a:spAutoFit/>
          </a:bodyPr>
          <a:lstStyle/>
          <a:p>
            <a:pPr algn="ctr" eaLnBrk="0" fontAlgn="base" hangingPunct="0">
              <a:spcBef>
                <a:spcPct val="50000"/>
              </a:spcBef>
              <a:spcAft>
                <a:spcPct val="0"/>
              </a:spcAft>
            </a:pPr>
            <a:r>
              <a:rPr lang="en-US" sz="1400" b="1" dirty="0">
                <a:solidFill>
                  <a:srgbClr val="FFFFFF"/>
                </a:solidFill>
              </a:rPr>
              <a:t>Slide </a:t>
            </a:r>
            <a:fld id="{1B9530F4-AA05-4CDF-B9AA-1B0C6ABA28C2}" type="slidenum">
              <a:rPr lang="en-US" sz="1400" b="1">
                <a:solidFill>
                  <a:srgbClr val="FFFFFF"/>
                </a:solidFill>
              </a:rPr>
              <a:pPr algn="ctr" eaLnBrk="0" fontAlgn="base" hangingPunct="0">
                <a:spcBef>
                  <a:spcPct val="50000"/>
                </a:spcBef>
                <a:spcAft>
                  <a:spcPct val="0"/>
                </a:spcAft>
              </a:pPr>
              <a:t>‹#›</a:t>
            </a:fld>
            <a:r>
              <a:rPr lang="en-US" sz="1400" b="1" dirty="0">
                <a:solidFill>
                  <a:srgbClr val="FFFFFF"/>
                </a:solidFill>
              </a:rPr>
              <a:t/>
            </a:r>
            <a:br>
              <a:rPr lang="en-US" sz="1400" b="1" dirty="0">
                <a:solidFill>
                  <a:srgbClr val="FFFFFF"/>
                </a:solidFill>
              </a:rPr>
            </a:br>
            <a:r>
              <a:rPr lang="en-US" sz="1400" dirty="0">
                <a:solidFill>
                  <a:srgbClr val="FFFFFF"/>
                </a:solidFill>
              </a:rPr>
              <a:t>brabantio.me.vt.edu/sites/VTPL</a:t>
            </a:r>
            <a:r>
              <a:rPr lang="en-US" sz="1000" dirty="0">
                <a:solidFill>
                  <a:srgbClr val="FFFFFF"/>
                </a:solidFill>
              </a:rPr>
              <a:t> </a:t>
            </a:r>
            <a:endParaRPr lang="de-DE" sz="1000" b="1" dirty="0">
              <a:solidFill>
                <a:srgbClr val="FFFFFF"/>
              </a:solidFill>
            </a:endParaRPr>
          </a:p>
        </p:txBody>
      </p:sp>
      <p:pic>
        <p:nvPicPr>
          <p:cNvPr id="260110" name="Picture 14" descr="logo 1_25 by 3_54"/>
          <p:cNvPicPr>
            <a:picLocks noChangeAspect="1" noChangeArrowheads="1"/>
          </p:cNvPicPr>
          <p:nvPr userDrawn="1"/>
        </p:nvPicPr>
        <p:blipFill>
          <a:blip r:embed="rId7" cstate="print"/>
          <a:srcRect/>
          <a:stretch>
            <a:fillRect/>
          </a:stretch>
        </p:blipFill>
        <p:spPr bwMode="auto">
          <a:xfrm>
            <a:off x="8072968" y="5794281"/>
            <a:ext cx="3788833" cy="1013952"/>
          </a:xfrm>
          <a:prstGeom prst="rect">
            <a:avLst/>
          </a:prstGeom>
          <a:noFill/>
          <a:ln w="9525">
            <a:noFill/>
            <a:miter lim="800000"/>
            <a:headEnd/>
            <a:tailEnd/>
          </a:ln>
        </p:spPr>
      </p:pic>
      <p:sp>
        <p:nvSpPr>
          <p:cNvPr id="260101" name="Rectangle 5"/>
          <p:cNvSpPr>
            <a:spLocks noGrp="1" noChangeArrowheads="1"/>
          </p:cNvSpPr>
          <p:nvPr>
            <p:ph type="title"/>
          </p:nvPr>
        </p:nvSpPr>
        <p:spPr bwMode="auto">
          <a:xfrm>
            <a:off x="797984" y="230188"/>
            <a:ext cx="7152216" cy="74295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smtClean="0"/>
              <a:t>Click to edit Master title style</a:t>
            </a:r>
          </a:p>
        </p:txBody>
      </p:sp>
      <p:pic>
        <p:nvPicPr>
          <p:cNvPr id="16" name="Picture 1" descr="C:\Documents and Settings\John Ferris\Desktop\Backup\PUBLIC RELATIONS\Website\VTPL_Website\VTPL Website\vtpl\images\vt_logo.jpg"/>
          <p:cNvPicPr>
            <a:picLocks noChangeAspect="1" noChangeArrowheads="1"/>
          </p:cNvPicPr>
          <p:nvPr userDrawn="1"/>
        </p:nvPicPr>
        <p:blipFill>
          <a:blip r:embed="rId8" cstate="print"/>
          <a:srcRect/>
          <a:stretch>
            <a:fillRect/>
          </a:stretch>
        </p:blipFill>
        <p:spPr bwMode="auto">
          <a:xfrm>
            <a:off x="9481225" y="431801"/>
            <a:ext cx="2166792" cy="279667"/>
          </a:xfrm>
          <a:prstGeom prst="rect">
            <a:avLst/>
          </a:prstGeom>
          <a:noFill/>
        </p:spPr>
      </p:pic>
    </p:spTree>
    <p:extLst>
      <p:ext uri="{BB962C8B-B14F-4D97-AF65-F5344CB8AC3E}">
        <p14:creationId xmlns:p14="http://schemas.microsoft.com/office/powerpoint/2010/main" val="185991275"/>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Lst>
  <p:transition advClick="0" advTm="100"/>
  <p:timing>
    <p:tnLst>
      <p:par>
        <p:cTn id="1" dur="indefinite" restart="never" nodeType="tmRoot"/>
      </p:par>
    </p:tnLst>
  </p:timing>
  <p:txStyles>
    <p:titleStyle>
      <a:lvl1pPr algn="l" rtl="0" fontAlgn="base">
        <a:lnSpc>
          <a:spcPts val="2600"/>
        </a:lnSpc>
        <a:spcBef>
          <a:spcPct val="0"/>
        </a:spcBef>
        <a:spcAft>
          <a:spcPct val="0"/>
        </a:spcAft>
        <a:defRPr sz="2800">
          <a:solidFill>
            <a:schemeClr val="bg1"/>
          </a:solidFill>
          <a:latin typeface="+mj-lt"/>
          <a:ea typeface="+mj-ea"/>
          <a:cs typeface="+mj-cs"/>
        </a:defRPr>
      </a:lvl1pPr>
      <a:lvl2pPr algn="l" rtl="0" fontAlgn="base">
        <a:lnSpc>
          <a:spcPts val="2600"/>
        </a:lnSpc>
        <a:spcBef>
          <a:spcPct val="0"/>
        </a:spcBef>
        <a:spcAft>
          <a:spcPct val="0"/>
        </a:spcAft>
        <a:defRPr sz="3200">
          <a:solidFill>
            <a:schemeClr val="tx1"/>
          </a:solidFill>
          <a:latin typeface="Arial" pitchFamily="34" charset="0"/>
        </a:defRPr>
      </a:lvl2pPr>
      <a:lvl3pPr algn="l" rtl="0" fontAlgn="base">
        <a:lnSpc>
          <a:spcPts val="2600"/>
        </a:lnSpc>
        <a:spcBef>
          <a:spcPct val="0"/>
        </a:spcBef>
        <a:spcAft>
          <a:spcPct val="0"/>
        </a:spcAft>
        <a:defRPr sz="3200">
          <a:solidFill>
            <a:schemeClr val="tx1"/>
          </a:solidFill>
          <a:latin typeface="Arial" pitchFamily="34" charset="0"/>
        </a:defRPr>
      </a:lvl3pPr>
      <a:lvl4pPr algn="l" rtl="0" fontAlgn="base">
        <a:lnSpc>
          <a:spcPts val="2600"/>
        </a:lnSpc>
        <a:spcBef>
          <a:spcPct val="0"/>
        </a:spcBef>
        <a:spcAft>
          <a:spcPct val="0"/>
        </a:spcAft>
        <a:defRPr sz="3200">
          <a:solidFill>
            <a:schemeClr val="tx1"/>
          </a:solidFill>
          <a:latin typeface="Arial" pitchFamily="34" charset="0"/>
        </a:defRPr>
      </a:lvl4pPr>
      <a:lvl5pPr algn="l" rtl="0" fontAlgn="base">
        <a:lnSpc>
          <a:spcPts val="2600"/>
        </a:lnSpc>
        <a:spcBef>
          <a:spcPct val="0"/>
        </a:spcBef>
        <a:spcAft>
          <a:spcPct val="0"/>
        </a:spcAft>
        <a:defRPr sz="3200">
          <a:solidFill>
            <a:schemeClr val="tx1"/>
          </a:solidFill>
          <a:latin typeface="Arial" pitchFamily="34" charset="0"/>
        </a:defRPr>
      </a:lvl5pPr>
      <a:lvl6pPr marL="457200" algn="l" rtl="0" fontAlgn="base">
        <a:lnSpc>
          <a:spcPts val="2600"/>
        </a:lnSpc>
        <a:spcBef>
          <a:spcPct val="0"/>
        </a:spcBef>
        <a:spcAft>
          <a:spcPct val="0"/>
        </a:spcAft>
        <a:defRPr sz="3200">
          <a:solidFill>
            <a:schemeClr val="tx1"/>
          </a:solidFill>
          <a:latin typeface="Arial" pitchFamily="34" charset="0"/>
        </a:defRPr>
      </a:lvl6pPr>
      <a:lvl7pPr marL="914400" algn="l" rtl="0" fontAlgn="base">
        <a:lnSpc>
          <a:spcPts val="2600"/>
        </a:lnSpc>
        <a:spcBef>
          <a:spcPct val="0"/>
        </a:spcBef>
        <a:spcAft>
          <a:spcPct val="0"/>
        </a:spcAft>
        <a:defRPr sz="3200">
          <a:solidFill>
            <a:schemeClr val="tx1"/>
          </a:solidFill>
          <a:latin typeface="Arial" pitchFamily="34" charset="0"/>
        </a:defRPr>
      </a:lvl7pPr>
      <a:lvl8pPr marL="1371600" algn="l" rtl="0" fontAlgn="base">
        <a:lnSpc>
          <a:spcPts val="2600"/>
        </a:lnSpc>
        <a:spcBef>
          <a:spcPct val="0"/>
        </a:spcBef>
        <a:spcAft>
          <a:spcPct val="0"/>
        </a:spcAft>
        <a:defRPr sz="3200">
          <a:solidFill>
            <a:schemeClr val="tx1"/>
          </a:solidFill>
          <a:latin typeface="Arial" pitchFamily="34" charset="0"/>
        </a:defRPr>
      </a:lvl8pPr>
      <a:lvl9pPr marL="1828800" algn="l" rtl="0" fontAlgn="base">
        <a:lnSpc>
          <a:spcPts val="2600"/>
        </a:lnSpc>
        <a:spcBef>
          <a:spcPct val="0"/>
        </a:spcBef>
        <a:spcAft>
          <a:spcPct val="0"/>
        </a:spcAft>
        <a:defRPr sz="3200">
          <a:solidFill>
            <a:schemeClr val="tx1"/>
          </a:solidFill>
          <a:latin typeface="Arial" pitchFamily="34" charset="0"/>
        </a:defRPr>
      </a:lvl9pPr>
    </p:titleStyle>
    <p:bodyStyle>
      <a:lvl1pPr marL="342900" indent="-342900" algn="l" rtl="0" fontAlgn="base">
        <a:spcBef>
          <a:spcPct val="50000"/>
        </a:spcBef>
        <a:spcAft>
          <a:spcPct val="0"/>
        </a:spcAft>
        <a:buFont typeface="ZapfDingbats"/>
        <a:defRPr sz="2400">
          <a:solidFill>
            <a:schemeClr val="bg1"/>
          </a:solidFill>
          <a:latin typeface="+mn-lt"/>
          <a:ea typeface="+mn-ea"/>
          <a:cs typeface="+mn-cs"/>
        </a:defRPr>
      </a:lvl1pPr>
      <a:lvl2pPr marL="742950" indent="-285750" algn="l" rtl="0" fontAlgn="base">
        <a:spcBef>
          <a:spcPct val="20000"/>
        </a:spcBef>
        <a:spcAft>
          <a:spcPct val="0"/>
        </a:spcAft>
        <a:buSzPct val="75000"/>
        <a:buFont typeface="Wingdings" pitchFamily="2" charset="2"/>
        <a:buChar char="n"/>
        <a:defRPr sz="2000">
          <a:solidFill>
            <a:schemeClr val="bg1"/>
          </a:solidFill>
          <a:latin typeface="+mn-lt"/>
        </a:defRPr>
      </a:lvl2pPr>
      <a:lvl3pPr marL="1200150" indent="-285750" algn="l" rtl="0" fontAlgn="base">
        <a:spcBef>
          <a:spcPct val="20000"/>
        </a:spcBef>
        <a:spcAft>
          <a:spcPct val="0"/>
        </a:spcAft>
        <a:buSzPct val="75000"/>
        <a:buFont typeface="Wingdings" pitchFamily="2" charset="2"/>
        <a:buChar char="¨"/>
        <a:defRPr sz="2000">
          <a:solidFill>
            <a:schemeClr val="bg1"/>
          </a:solidFill>
          <a:latin typeface="+mn-lt"/>
        </a:defRPr>
      </a:lvl3pPr>
      <a:lvl4pPr marL="1662113" indent="-290513" algn="l" rtl="0" fontAlgn="base">
        <a:spcBef>
          <a:spcPct val="20000"/>
        </a:spcBef>
        <a:spcAft>
          <a:spcPct val="0"/>
        </a:spcAft>
        <a:buSzPct val="75000"/>
        <a:buFont typeface="Wingdings" pitchFamily="2" charset="2"/>
        <a:buChar char="n"/>
        <a:defRPr sz="2000">
          <a:solidFill>
            <a:schemeClr val="bg1"/>
          </a:solidFill>
          <a:latin typeface="+mn-lt"/>
        </a:defRPr>
      </a:lvl4pPr>
      <a:lvl5pPr marL="2114550" indent="-285750" algn="l" rtl="0" fontAlgn="base">
        <a:spcBef>
          <a:spcPct val="20000"/>
        </a:spcBef>
        <a:spcAft>
          <a:spcPct val="0"/>
        </a:spcAft>
        <a:buSzPct val="50000"/>
        <a:buFont typeface="Wingdings" pitchFamily="2" charset="2"/>
        <a:buChar char="¨"/>
        <a:defRPr sz="2000">
          <a:solidFill>
            <a:schemeClr val="bg1"/>
          </a:solidFill>
          <a:latin typeface="+mn-lt"/>
        </a:defRPr>
      </a:lvl5pPr>
      <a:lvl6pPr marL="2571750" indent="-285750" algn="l" rtl="0" fontAlgn="base">
        <a:spcBef>
          <a:spcPct val="20000"/>
        </a:spcBef>
        <a:spcAft>
          <a:spcPct val="0"/>
        </a:spcAft>
        <a:buSzPct val="50000"/>
        <a:buFont typeface="Wingdings" pitchFamily="2" charset="2"/>
        <a:buChar char="¨"/>
        <a:defRPr sz="2400">
          <a:solidFill>
            <a:schemeClr val="tx1"/>
          </a:solidFill>
          <a:latin typeface="+mn-lt"/>
        </a:defRPr>
      </a:lvl6pPr>
      <a:lvl7pPr marL="3028950" indent="-285750" algn="l" rtl="0" fontAlgn="base">
        <a:spcBef>
          <a:spcPct val="20000"/>
        </a:spcBef>
        <a:spcAft>
          <a:spcPct val="0"/>
        </a:spcAft>
        <a:buSzPct val="50000"/>
        <a:buFont typeface="Wingdings" pitchFamily="2" charset="2"/>
        <a:buChar char="¨"/>
        <a:defRPr sz="2400">
          <a:solidFill>
            <a:schemeClr val="tx1"/>
          </a:solidFill>
          <a:latin typeface="+mn-lt"/>
        </a:defRPr>
      </a:lvl7pPr>
      <a:lvl8pPr marL="3486150" indent="-285750" algn="l" rtl="0" fontAlgn="base">
        <a:spcBef>
          <a:spcPct val="20000"/>
        </a:spcBef>
        <a:spcAft>
          <a:spcPct val="0"/>
        </a:spcAft>
        <a:buSzPct val="50000"/>
        <a:buFont typeface="Wingdings" pitchFamily="2" charset="2"/>
        <a:buChar char="¨"/>
        <a:defRPr sz="2400">
          <a:solidFill>
            <a:schemeClr val="tx1"/>
          </a:solidFill>
          <a:latin typeface="+mn-lt"/>
        </a:defRPr>
      </a:lvl8pPr>
      <a:lvl9pPr marL="3943350" indent="-285750" algn="l" rtl="0" fontAlgn="base">
        <a:spcBef>
          <a:spcPct val="20000"/>
        </a:spcBef>
        <a:spcAft>
          <a:spcPct val="0"/>
        </a:spcAft>
        <a:buSzPct val="50000"/>
        <a:buFont typeface="Wingdings" pitchFamily="2" charset="2"/>
        <a:buChar char="¨"/>
        <a:defRPr sz="2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A83BD9-AA1E-4ABA-AC40-5258ED8B7E61}" type="datetimeFigureOut">
              <a:rPr lang="en-US" smtClean="0"/>
              <a:t>10/17/2013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A285E6-D6BE-4E6A-A62F-4B8C6F026145}" type="slidenum">
              <a:rPr lang="en-US" smtClean="0"/>
              <a:t>‹#›</a:t>
            </a:fld>
            <a:endParaRPr lang="en-US"/>
          </a:p>
        </p:txBody>
      </p:sp>
    </p:spTree>
    <p:extLst>
      <p:ext uri="{BB962C8B-B14F-4D97-AF65-F5344CB8AC3E}">
        <p14:creationId xmlns:p14="http://schemas.microsoft.com/office/powerpoint/2010/main" val="394793563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www.mathworks.com/cmsimages/58961_wl_sm_3danim_fig1_wl.jpg"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hyperlink" Target="http://www.mathworks.nl/help/releases/R2013b/sl3d/examples/vr_octavia_graphs_02.png"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www.mathworks.com/cmsimages/58961_wl_sm_3danim_fig1_wl.jpg" TargetMode="External"/><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www.mathworks.nl/help/releases/R2013b/sl3d/examples/vr_octavia_graphs_02.png" TargetMode="External"/><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3gp"/><Relationship Id="rId1" Type="http://schemas.microsoft.com/office/2007/relationships/media" Target="../media/media2.3gp"/><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avi"/><Relationship Id="rId1" Type="http://schemas.openxmlformats.org/officeDocument/2006/relationships/video" Target="NULL" TargetMode="Externa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3257863" y="2653259"/>
            <a:ext cx="5936104" cy="1319134"/>
          </a:xfrm>
          <a:prstGeom prst="rect">
            <a:avLst/>
          </a:prstGeom>
          <a:solidFill>
            <a:schemeClr val="tx1"/>
          </a:solidFill>
          <a:ln w="25400" cap="flat" cmpd="sng" algn="ctr">
            <a:solidFill>
              <a:schemeClr val="tx1"/>
            </a:solidFill>
            <a:prstDash val="solid"/>
            <a:round/>
            <a:headEnd type="none" w="lg" len="med"/>
            <a:tailEnd type="triangle" w="lg" len="lg"/>
          </a:ln>
          <a:effectLst/>
        </p:spPr>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3600" dirty="0">
                <a:solidFill>
                  <a:schemeClr val="bg1"/>
                </a:solidFill>
              </a:rPr>
              <a:t>Location-Aware Adaptive Vehicle </a:t>
            </a:r>
            <a:endParaRPr lang="en-US" sz="3600" dirty="0" smtClean="0">
              <a:solidFill>
                <a:schemeClr val="bg1"/>
              </a:solidFill>
            </a:endParaRPr>
          </a:p>
          <a:p>
            <a:pPr algn="ctr" eaLnBrk="0" fontAlgn="base" hangingPunct="0">
              <a:spcBef>
                <a:spcPct val="0"/>
              </a:spcBef>
              <a:spcAft>
                <a:spcPct val="0"/>
              </a:spcAft>
            </a:pPr>
            <a:r>
              <a:rPr lang="en-US" sz="3600" dirty="0" smtClean="0">
                <a:solidFill>
                  <a:schemeClr val="bg1"/>
                </a:solidFill>
              </a:rPr>
              <a:t>Dynamic </a:t>
            </a:r>
            <a:r>
              <a:rPr lang="en-US" sz="3600" dirty="0">
                <a:solidFill>
                  <a:schemeClr val="bg1"/>
                </a:solidFill>
              </a:rPr>
              <a:t>System</a:t>
            </a:r>
            <a:endParaRPr kumimoji="0" lang="en-US" sz="3600" b="1" i="0" u="none" strike="noStrike" cap="none" normalizeH="0" baseline="0" dirty="0" smtClean="0">
              <a:ln>
                <a:noFill/>
              </a:ln>
              <a:solidFill>
                <a:schemeClr val="bg1"/>
              </a:solidFill>
              <a:effectLst/>
              <a:latin typeface="Arial" pitchFamily="34" charset="0"/>
            </a:endParaRPr>
          </a:p>
        </p:txBody>
      </p:sp>
    </p:spTree>
    <p:extLst>
      <p:ext uri="{BB962C8B-B14F-4D97-AF65-F5344CB8AC3E}">
        <p14:creationId xmlns:p14="http://schemas.microsoft.com/office/powerpoint/2010/main" val="3982772916"/>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Goals</a:t>
            </a:r>
            <a:endParaRPr lang="en-US" dirty="0"/>
          </a:p>
        </p:txBody>
      </p:sp>
      <p:sp>
        <p:nvSpPr>
          <p:cNvPr id="3" name="Subtitle 2"/>
          <p:cNvSpPr>
            <a:spLocks noGrp="1"/>
          </p:cNvSpPr>
          <p:nvPr>
            <p:ph idx="1"/>
          </p:nvPr>
        </p:nvSpPr>
        <p:spPr/>
        <p:txBody>
          <a:bodyPr/>
          <a:lstStyle/>
          <a:p>
            <a:pPr marL="342900" indent="-342900" algn="l">
              <a:buFont typeface="Arial" panose="020B0604020202020204" pitchFamily="34" charset="0"/>
              <a:buChar char="•"/>
            </a:pPr>
            <a:r>
              <a:rPr lang="en-US" dirty="0" smtClean="0"/>
              <a:t>Track must demonstrate prevention system in effect</a:t>
            </a:r>
          </a:p>
          <a:p>
            <a:pPr marL="342900" indent="-342900" algn="l">
              <a:buFont typeface="Arial" panose="020B0604020202020204" pitchFamily="34" charset="0"/>
              <a:buChar char="•"/>
            </a:pPr>
            <a:r>
              <a:rPr lang="en-US" dirty="0" smtClean="0"/>
              <a:t>Must create situations in which the human driver will likely fail if unaided</a:t>
            </a:r>
          </a:p>
          <a:p>
            <a:pPr marL="342900" indent="-342900" algn="l">
              <a:buFont typeface="Arial" panose="020B0604020202020204" pitchFamily="34" charset="0"/>
              <a:buChar char="•"/>
            </a:pPr>
            <a:r>
              <a:rPr lang="en-US" dirty="0" smtClean="0"/>
              <a:t>Situations for failure must be based on realistic challenges</a:t>
            </a:r>
            <a:r>
              <a:rPr lang="en-US" dirty="0"/>
              <a:t> </a:t>
            </a:r>
            <a:r>
              <a:rPr lang="en-US" dirty="0" smtClean="0"/>
              <a:t>of real-world roads</a:t>
            </a:r>
          </a:p>
        </p:txBody>
      </p:sp>
    </p:spTree>
    <p:extLst>
      <p:ext uri="{BB962C8B-B14F-4D97-AF65-F5344CB8AC3E}">
        <p14:creationId xmlns:p14="http://schemas.microsoft.com/office/powerpoint/2010/main" val="4148148107"/>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Realistic Road Hazards</a:t>
            </a:r>
            <a:endParaRPr lang="en-US" sz="4000" dirty="0"/>
          </a:p>
        </p:txBody>
      </p:sp>
      <p:sp>
        <p:nvSpPr>
          <p:cNvPr id="5" name="Subtitle 4"/>
          <p:cNvSpPr>
            <a:spLocks noGrp="1"/>
          </p:cNvSpPr>
          <p:nvPr>
            <p:ph idx="1"/>
          </p:nvPr>
        </p:nvSpPr>
        <p:spPr/>
        <p:txBody>
          <a:bodyPr/>
          <a:lstStyle/>
          <a:p>
            <a:pPr marL="342900" indent="-342900" algn="l">
              <a:buFont typeface="Arial" panose="020B0604020202020204" pitchFamily="34" charset="0"/>
              <a:buChar char="•"/>
            </a:pPr>
            <a:r>
              <a:rPr lang="en-US" dirty="0" smtClean="0"/>
              <a:t>Must focus on hazardous features common on standard highways and state roads</a:t>
            </a:r>
          </a:p>
          <a:p>
            <a:pPr marL="342900" indent="-342900" algn="l">
              <a:buFont typeface="Arial" panose="020B0604020202020204" pitchFamily="34" charset="0"/>
              <a:buChar char="•"/>
            </a:pPr>
            <a:r>
              <a:rPr lang="en-US" dirty="0" smtClean="0"/>
              <a:t>Visibility obstruction a common theme in hazardous road features</a:t>
            </a:r>
          </a:p>
          <a:p>
            <a:pPr marL="342900" indent="-342900" algn="l">
              <a:buFont typeface="Arial" panose="020B0604020202020204" pitchFamily="34" charset="0"/>
              <a:buChar char="•"/>
            </a:pPr>
            <a:r>
              <a:rPr lang="en-US" dirty="0" smtClean="0"/>
              <a:t>While the human driver may not asses (or even see) these turns correctly, our correction system will</a:t>
            </a:r>
            <a:endParaRPr lang="en-US" dirty="0"/>
          </a:p>
        </p:txBody>
      </p:sp>
      <p:sp>
        <p:nvSpPr>
          <p:cNvPr id="4" name="Rectangle 3"/>
          <p:cNvSpPr/>
          <p:nvPr/>
        </p:nvSpPr>
        <p:spPr>
          <a:xfrm>
            <a:off x="1524000" y="5925831"/>
            <a:ext cx="4463046" cy="246221"/>
          </a:xfrm>
          <a:prstGeom prst="rect">
            <a:avLst/>
          </a:prstGeom>
        </p:spPr>
        <p:txBody>
          <a:bodyPr wrap="square">
            <a:spAutoFit/>
          </a:bodyPr>
          <a:lstStyle/>
          <a:p>
            <a:r>
              <a:rPr lang="en-US" sz="1000" b="0" i="0" u="sng" strike="noStrike" dirty="0" smtClean="0">
                <a:solidFill>
                  <a:srgbClr val="999999"/>
                </a:solidFill>
                <a:effectLst/>
                <a:latin typeface="Arial" panose="020B0604020202020204" pitchFamily="34" charset="0"/>
                <a:hlinkClick r:id="rId2"/>
              </a:rPr>
              <a:t>http://www.mathworks.com/cmsimages/58961_wl_sm_3danim_fig1_wl.jpg</a:t>
            </a:r>
            <a:endParaRPr lang="en-US" sz="1000" dirty="0">
              <a:effectLst/>
            </a:endParaRPr>
          </a:p>
        </p:txBody>
      </p:sp>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4029" t="10303" b="27424"/>
          <a:stretch/>
        </p:blipFill>
        <p:spPr>
          <a:xfrm>
            <a:off x="6965806" y="1687318"/>
            <a:ext cx="3702194" cy="4270663"/>
          </a:xfrm>
          <a:prstGeom prst="rect">
            <a:avLst/>
          </a:prstGeom>
        </p:spPr>
      </p:pic>
    </p:spTree>
    <p:extLst>
      <p:ext uri="{BB962C8B-B14F-4D97-AF65-F5344CB8AC3E}">
        <p14:creationId xmlns:p14="http://schemas.microsoft.com/office/powerpoint/2010/main" val="4104048321"/>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Current Drafts Pt.1</a:t>
            </a:r>
            <a:endParaRPr lang="en-US" sz="4000" dirty="0"/>
          </a:p>
        </p:txBody>
      </p:sp>
      <p:sp>
        <p:nvSpPr>
          <p:cNvPr id="4" name="Subtitle 3"/>
          <p:cNvSpPr>
            <a:spLocks noGrp="1"/>
          </p:cNvSpPr>
          <p:nvPr>
            <p:ph idx="1"/>
          </p:nvPr>
        </p:nvSpPr>
        <p:spPr/>
        <p:txBody>
          <a:bodyPr/>
          <a:lstStyle/>
          <a:p>
            <a:pPr marL="342900" indent="-342900" algn="l">
              <a:buFont typeface="Arial" panose="020B0604020202020204" pitchFamily="34" charset="0"/>
              <a:buChar char="•"/>
            </a:pPr>
            <a:r>
              <a:rPr lang="en-US" dirty="0" smtClean="0"/>
              <a:t>Inspired by traditional race circuit</a:t>
            </a:r>
          </a:p>
          <a:p>
            <a:pPr marL="342900" indent="-342900" algn="l">
              <a:buFont typeface="Arial" panose="020B0604020202020204" pitchFamily="34" charset="0"/>
              <a:buChar char="•"/>
            </a:pPr>
            <a:r>
              <a:rPr lang="en-US" dirty="0" smtClean="0"/>
              <a:t>Promotes a race environment to push car to speeds where Preventive Correction will be required to make turns</a:t>
            </a:r>
          </a:p>
          <a:p>
            <a:pPr marL="342900" indent="-342900" algn="l">
              <a:buFont typeface="Arial" panose="020B0604020202020204" pitchFamily="34" charset="0"/>
              <a:buChar char="•"/>
            </a:pPr>
            <a:r>
              <a:rPr lang="en-US" dirty="0" smtClean="0"/>
              <a:t>Designer: Brian Davidson</a:t>
            </a:r>
            <a:br>
              <a:rPr lang="en-US" dirty="0" smtClean="0"/>
            </a:br>
            <a:r>
              <a:rPr lang="en-US" dirty="0" smtClean="0"/>
              <a:t>(Senior – ME)</a:t>
            </a:r>
          </a:p>
          <a:p>
            <a:pPr marL="342900" indent="-342900" algn="l">
              <a:buFont typeface="Arial" panose="020B0604020202020204" pitchFamily="34" charset="0"/>
              <a:buChar char="•"/>
            </a:pPr>
            <a:endParaRPr lang="en-US" dirty="0"/>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6302" t="10836" r="17459" b="13131"/>
          <a:stretch/>
        </p:blipFill>
        <p:spPr>
          <a:xfrm>
            <a:off x="6189517" y="2005445"/>
            <a:ext cx="5365173" cy="3009731"/>
          </a:xfrm>
          <a:prstGeom prst="rect">
            <a:avLst/>
          </a:prstGeom>
        </p:spPr>
      </p:pic>
    </p:spTree>
    <p:extLst>
      <p:ext uri="{BB962C8B-B14F-4D97-AF65-F5344CB8AC3E}">
        <p14:creationId xmlns:p14="http://schemas.microsoft.com/office/powerpoint/2010/main" val="889341569"/>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Current Drafts Pt. </a:t>
            </a:r>
            <a:r>
              <a:rPr lang="en-US" sz="4000" dirty="0"/>
              <a:t>2</a:t>
            </a:r>
          </a:p>
        </p:txBody>
      </p:sp>
      <p:sp>
        <p:nvSpPr>
          <p:cNvPr id="8" name="Subtitle 3"/>
          <p:cNvSpPr>
            <a:spLocks noGrp="1"/>
          </p:cNvSpPr>
          <p:nvPr>
            <p:ph idx="1"/>
          </p:nvPr>
        </p:nvSpPr>
        <p:spPr/>
        <p:txBody>
          <a:bodyPr/>
          <a:lstStyle/>
          <a:p>
            <a:pPr marL="342900" indent="-342900" algn="l">
              <a:buFont typeface="Arial" panose="020B0604020202020204" pitchFamily="34" charset="0"/>
              <a:buChar char="•"/>
            </a:pPr>
            <a:r>
              <a:rPr lang="en-US" dirty="0" smtClean="0"/>
              <a:t>Inspired by mountain road hazards</a:t>
            </a:r>
          </a:p>
          <a:p>
            <a:pPr marL="342900" indent="-342900" algn="l">
              <a:buFont typeface="Arial" panose="020B0604020202020204" pitchFamily="34" charset="0"/>
              <a:buChar char="•"/>
            </a:pPr>
            <a:r>
              <a:rPr lang="en-US" dirty="0" smtClean="0"/>
              <a:t>Remains faithful to traditional race circuit design</a:t>
            </a:r>
          </a:p>
          <a:p>
            <a:pPr marL="342900" indent="-342900" algn="l">
              <a:buFont typeface="Arial" panose="020B0604020202020204" pitchFamily="34" charset="0"/>
              <a:buChar char="•"/>
            </a:pPr>
            <a:r>
              <a:rPr lang="en-US" dirty="0" smtClean="0"/>
              <a:t>Utilizes heavy visibility restriction for human driver difficulty</a:t>
            </a:r>
          </a:p>
          <a:p>
            <a:pPr marL="342900" indent="-342900" algn="l">
              <a:buFont typeface="Arial" panose="020B0604020202020204" pitchFamily="34" charset="0"/>
              <a:buChar char="•"/>
            </a:pPr>
            <a:r>
              <a:rPr lang="en-US" dirty="0" smtClean="0"/>
              <a:t>Designer: Dirk Hortensius</a:t>
            </a:r>
            <a:br>
              <a:rPr lang="en-US" dirty="0" smtClean="0"/>
            </a:br>
            <a:r>
              <a:rPr lang="en-US" dirty="0" smtClean="0"/>
              <a:t>(Senior – CS)</a:t>
            </a:r>
          </a:p>
          <a:p>
            <a:pPr marL="342900" indent="-342900" algn="l">
              <a:buFont typeface="Arial" panose="020B0604020202020204" pitchFamily="34" charset="0"/>
              <a:buChar char="•"/>
            </a:pPr>
            <a:endParaRPr lang="en-US" dirty="0"/>
          </a:p>
        </p:txBody>
      </p:sp>
      <p:sp>
        <p:nvSpPr>
          <p:cNvPr id="6" name="Rectangle 5"/>
          <p:cNvSpPr/>
          <p:nvPr/>
        </p:nvSpPr>
        <p:spPr>
          <a:xfrm>
            <a:off x="3449052" y="5817593"/>
            <a:ext cx="5293894" cy="246221"/>
          </a:xfrm>
          <a:prstGeom prst="rect">
            <a:avLst/>
          </a:prstGeom>
        </p:spPr>
        <p:txBody>
          <a:bodyPr wrap="square">
            <a:spAutoFit/>
          </a:bodyPr>
          <a:lstStyle/>
          <a:p>
            <a:r>
              <a:rPr lang="en-US" sz="1000" dirty="0">
                <a:solidFill>
                  <a:srgbClr val="000000"/>
                </a:solidFill>
                <a:latin typeface="Arial" panose="020B0604020202020204" pitchFamily="34" charset="0"/>
                <a:hlinkClick r:id="rId2"/>
              </a:rPr>
              <a:t>http://</a:t>
            </a:r>
            <a:r>
              <a:rPr lang="en-US" sz="1000" dirty="0" smtClean="0">
                <a:solidFill>
                  <a:srgbClr val="000000"/>
                </a:solidFill>
                <a:latin typeface="Arial" panose="020B0604020202020204" pitchFamily="34" charset="0"/>
                <a:hlinkClick r:id="rId2"/>
              </a:rPr>
              <a:t>www.mathworks.nl/help/releases/R2013b/sl3d/examples/vr_octavia_graphs_02.png</a:t>
            </a:r>
            <a:r>
              <a:rPr lang="en-US" sz="1000" dirty="0" smtClean="0">
                <a:solidFill>
                  <a:srgbClr val="000000"/>
                </a:solidFill>
                <a:latin typeface="Arial" panose="020B0604020202020204" pitchFamily="34" charset="0"/>
              </a:rPr>
              <a:t> </a:t>
            </a:r>
            <a:endParaRPr lang="en-US" sz="1000" dirty="0">
              <a:effectLst/>
            </a:endParaRPr>
          </a:p>
        </p:txBody>
      </p:sp>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10223" t="5606" r="2772" b="25455"/>
          <a:stretch/>
        </p:blipFill>
        <p:spPr>
          <a:xfrm>
            <a:off x="7897091" y="1687318"/>
            <a:ext cx="2770909" cy="3903291"/>
          </a:xfrm>
          <a:prstGeom prst="rect">
            <a:avLst/>
          </a:prstGeom>
        </p:spPr>
      </p:pic>
    </p:spTree>
    <p:extLst>
      <p:ext uri="{BB962C8B-B14F-4D97-AF65-F5344CB8AC3E}">
        <p14:creationId xmlns:p14="http://schemas.microsoft.com/office/powerpoint/2010/main" val="88011577"/>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Further Considerations</a:t>
            </a:r>
            <a:endParaRPr lang="en-US" sz="4000" dirty="0"/>
          </a:p>
        </p:txBody>
      </p:sp>
      <p:sp>
        <p:nvSpPr>
          <p:cNvPr id="3" name="Subtitle 2"/>
          <p:cNvSpPr>
            <a:spLocks noGrp="1"/>
          </p:cNvSpPr>
          <p:nvPr>
            <p:ph idx="1"/>
          </p:nvPr>
        </p:nvSpPr>
        <p:spPr/>
        <p:txBody>
          <a:bodyPr/>
          <a:lstStyle/>
          <a:p>
            <a:pPr marL="342900" indent="-342900" algn="l">
              <a:buFont typeface="Arial" panose="020B0604020202020204" pitchFamily="34" charset="0"/>
              <a:buChar char="•"/>
            </a:pPr>
            <a:r>
              <a:rPr lang="en-US" dirty="0" smtClean="0"/>
              <a:t>Track does not have to be a circuit. This will allow us to properly emulate mountain road conditions common in single-vehicle accidents</a:t>
            </a:r>
          </a:p>
          <a:p>
            <a:pPr marL="342900" indent="-342900" algn="l">
              <a:buFont typeface="Arial" panose="020B0604020202020204" pitchFamily="34" charset="0"/>
              <a:buChar char="•"/>
            </a:pPr>
            <a:r>
              <a:rPr lang="en-US" dirty="0" smtClean="0"/>
              <a:t>Our current simulator prototype design does not support changes in road friction. In later track designs, this may be implemented to represent traction hazards common in winter driving conditions (black ice, slick turns, etc.)</a:t>
            </a:r>
          </a:p>
        </p:txBody>
      </p:sp>
    </p:spTree>
    <p:extLst>
      <p:ext uri="{BB962C8B-B14F-4D97-AF65-F5344CB8AC3E}">
        <p14:creationId xmlns:p14="http://schemas.microsoft.com/office/powerpoint/2010/main" val="2760015037"/>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Simulation Environment</a:t>
            </a:r>
            <a:endParaRPr lang="en-US" sz="4000" dirty="0"/>
          </a:p>
        </p:txBody>
      </p:sp>
      <p:sp>
        <p:nvSpPr>
          <p:cNvPr id="3" name="Subtitle 2"/>
          <p:cNvSpPr>
            <a:spLocks noGrp="1"/>
          </p:cNvSpPr>
          <p:nvPr>
            <p:ph idx="1"/>
          </p:nvPr>
        </p:nvSpPr>
        <p:spPr/>
        <p:txBody>
          <a:bodyPr/>
          <a:lstStyle/>
          <a:p>
            <a:pPr marL="342900" indent="-342900" algn="l">
              <a:buFont typeface="Arial" panose="020B0604020202020204" pitchFamily="34" charset="0"/>
              <a:buChar char="•"/>
            </a:pPr>
            <a:r>
              <a:rPr lang="en-US" dirty="0" smtClean="0"/>
              <a:t>Chose to use Simulink 3D for first simulation.</a:t>
            </a:r>
          </a:p>
          <a:p>
            <a:pPr marL="342900" indent="-342900" algn="l">
              <a:buFont typeface="Arial" panose="020B0604020202020204" pitchFamily="34" charset="0"/>
              <a:buChar char="•"/>
            </a:pPr>
            <a:r>
              <a:rPr lang="en-US" dirty="0" smtClean="0"/>
              <a:t>May develop in other software in the future (Unity, </a:t>
            </a:r>
            <a:r>
              <a:rPr lang="en-US" dirty="0" err="1" smtClean="0"/>
              <a:t>rFactor</a:t>
            </a:r>
            <a:r>
              <a:rPr lang="en-US" dirty="0" smtClean="0"/>
              <a:t>, etc.)</a:t>
            </a:r>
          </a:p>
        </p:txBody>
      </p:sp>
      <p:pic>
        <p:nvPicPr>
          <p:cNvPr id="1026" name="Picture 2" descr="https://lh6.googleusercontent.com/xHu5l5Dz6EweuLCsShS3IN9hTWbzlnshlCAVOAZ9VCPNxFMsnoxpETy0xYzHaIT3-T5LVIpBqjRrUrZJ1hi_9ZApKf2LdxUzbCfdx_ErvX5ixz7tPPn3v89pLyX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42326" y="2354048"/>
            <a:ext cx="6058624" cy="357178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524000" y="5925831"/>
            <a:ext cx="4463046" cy="246221"/>
          </a:xfrm>
          <a:prstGeom prst="rect">
            <a:avLst/>
          </a:prstGeom>
        </p:spPr>
        <p:txBody>
          <a:bodyPr wrap="square">
            <a:spAutoFit/>
          </a:bodyPr>
          <a:lstStyle/>
          <a:p>
            <a:r>
              <a:rPr lang="en-US" sz="1000" b="0" i="0" u="sng" strike="noStrike" dirty="0" smtClean="0">
                <a:solidFill>
                  <a:srgbClr val="999999"/>
                </a:solidFill>
                <a:effectLst/>
                <a:latin typeface="Arial" panose="020B0604020202020204" pitchFamily="34" charset="0"/>
                <a:hlinkClick r:id="rId3"/>
              </a:rPr>
              <a:t>http://www.mathworks.com/cmsimages/58961_wl_sm_3danim_fig1_wl.jpg</a:t>
            </a:r>
            <a:endParaRPr lang="en-US" sz="1000" dirty="0">
              <a:effectLst/>
            </a:endParaRPr>
          </a:p>
        </p:txBody>
      </p:sp>
    </p:spTree>
    <p:extLst>
      <p:ext uri="{BB962C8B-B14F-4D97-AF65-F5344CB8AC3E}">
        <p14:creationId xmlns:p14="http://schemas.microsoft.com/office/powerpoint/2010/main" val="726485515"/>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Simulation Environment</a:t>
            </a:r>
            <a:endParaRPr lang="en-US" sz="4000" dirty="0"/>
          </a:p>
        </p:txBody>
      </p:sp>
      <p:sp>
        <p:nvSpPr>
          <p:cNvPr id="3" name="Subtitle 2"/>
          <p:cNvSpPr>
            <a:spLocks noGrp="1"/>
          </p:cNvSpPr>
          <p:nvPr>
            <p:ph idx="1"/>
          </p:nvPr>
        </p:nvSpPr>
        <p:spPr/>
        <p:txBody>
          <a:bodyPr/>
          <a:lstStyle/>
          <a:p>
            <a:pPr marL="342900" indent="-342900" algn="l">
              <a:buFont typeface="Arial" panose="020B0604020202020204" pitchFamily="34" charset="0"/>
              <a:buChar char="•"/>
            </a:pPr>
            <a:r>
              <a:rPr lang="en-US" dirty="0" smtClean="0"/>
              <a:t>Pros:</a:t>
            </a:r>
          </a:p>
          <a:p>
            <a:pPr marL="800100" lvl="1" indent="-342900" algn="l">
              <a:buFont typeface="Arial" panose="020B0604020202020204" pitchFamily="34" charset="0"/>
              <a:buChar char="•"/>
            </a:pPr>
            <a:r>
              <a:rPr lang="en-US" dirty="0" smtClean="0"/>
              <a:t>Environment natively communicates with car model.</a:t>
            </a:r>
          </a:p>
          <a:p>
            <a:pPr marL="800100" lvl="1" indent="-342900" algn="l">
              <a:buFont typeface="Arial" panose="020B0604020202020204" pitchFamily="34" charset="0"/>
              <a:buChar char="•"/>
            </a:pPr>
            <a:r>
              <a:rPr lang="en-US" dirty="0" smtClean="0"/>
              <a:t>Will be easy to maintain and update (improve MATLAB model but </a:t>
            </a:r>
            <a:r>
              <a:rPr lang="en-US" dirty="0"/>
              <a:t>s</a:t>
            </a:r>
            <a:r>
              <a:rPr lang="en-US" dirty="0" smtClean="0"/>
              <a:t>imulation environment stays the same).</a:t>
            </a:r>
          </a:p>
          <a:p>
            <a:pPr marL="342900" indent="-342900" algn="l">
              <a:buFont typeface="Arial" panose="020B0604020202020204" pitchFamily="34" charset="0"/>
              <a:buChar char="•"/>
            </a:pPr>
            <a:r>
              <a:rPr lang="en-US" dirty="0" smtClean="0"/>
              <a:t>Cons:</a:t>
            </a:r>
          </a:p>
          <a:p>
            <a:pPr marL="800100" lvl="1" indent="-342900" algn="l">
              <a:buFont typeface="Arial" panose="020B0604020202020204" pitchFamily="34" charset="0"/>
              <a:buChar char="•"/>
            </a:pPr>
            <a:r>
              <a:rPr lang="en-US" dirty="0" smtClean="0"/>
              <a:t>Not as visually immersive.</a:t>
            </a:r>
          </a:p>
          <a:p>
            <a:pPr marL="800100" lvl="1" indent="-342900" algn="l">
              <a:buFont typeface="Arial" panose="020B0604020202020204" pitchFamily="34" charset="0"/>
              <a:buChar char="•"/>
            </a:pPr>
            <a:r>
              <a:rPr lang="en-US" dirty="0" smtClean="0"/>
              <a:t>Almost all development (Environment, Physics, etc.) is in house.</a:t>
            </a:r>
          </a:p>
          <a:p>
            <a:pPr marL="800100" lvl="1" indent="-342900" algn="l">
              <a:buFont typeface="Arial" panose="020B0604020202020204" pitchFamily="34" charset="0"/>
              <a:buChar char="•"/>
            </a:pPr>
            <a:r>
              <a:rPr lang="en-US" dirty="0" smtClean="0"/>
              <a:t>Does not natively understand controller inputs or haptic feedback</a:t>
            </a:r>
          </a:p>
          <a:p>
            <a:pPr marL="342900" indent="-342900" algn="l">
              <a:buFont typeface="Arial" panose="020B0604020202020204" pitchFamily="34" charset="0"/>
              <a:buChar char="•"/>
            </a:pPr>
            <a:r>
              <a:rPr lang="en-US" dirty="0" smtClean="0"/>
              <a:t>Does Volkswagen have a preferred Simulation environment?</a:t>
            </a:r>
          </a:p>
          <a:p>
            <a:pPr marL="800100" lvl="1" indent="-342900">
              <a:buFont typeface="Arial" panose="020B0604020202020204" pitchFamily="34" charset="0"/>
              <a:buChar char="•"/>
            </a:pPr>
            <a:endParaRPr lang="en-US" dirty="0" smtClean="0"/>
          </a:p>
        </p:txBody>
      </p:sp>
    </p:spTree>
    <p:extLst>
      <p:ext uri="{BB962C8B-B14F-4D97-AF65-F5344CB8AC3E}">
        <p14:creationId xmlns:p14="http://schemas.microsoft.com/office/powerpoint/2010/main" val="1635924826"/>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Simulation Environment</a:t>
            </a:r>
            <a:endParaRPr lang="en-US" sz="4000" dirty="0"/>
          </a:p>
        </p:txBody>
      </p:sp>
      <p:sp>
        <p:nvSpPr>
          <p:cNvPr id="3" name="Content Placeholder 2"/>
          <p:cNvSpPr>
            <a:spLocks noGrp="1"/>
          </p:cNvSpPr>
          <p:nvPr>
            <p:ph idx="1"/>
          </p:nvPr>
        </p:nvSpPr>
        <p:spPr/>
        <p:txBody>
          <a:bodyPr/>
          <a:lstStyle/>
          <a:p>
            <a:endParaRPr lang="en-US" dirty="0"/>
          </a:p>
        </p:txBody>
      </p:sp>
      <p:pic>
        <p:nvPicPr>
          <p:cNvPr id="7" name="Picture 2" descr="https://lh4.googleusercontent.com/xcrC37u_in96lyjBYbarVEfMAmGDyOMGkMLCA3URyIAfi3DMzhHQKCL2T_XYpvov2Cy8JcWlsnBF3Tu_eROAVof8r202vYX3Hcifg263V4F8aSNSWdrdR4ClWiA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57612" y="1909011"/>
            <a:ext cx="4676775" cy="3810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3449052" y="5817593"/>
            <a:ext cx="5293894" cy="246221"/>
          </a:xfrm>
          <a:prstGeom prst="rect">
            <a:avLst/>
          </a:prstGeom>
        </p:spPr>
        <p:txBody>
          <a:bodyPr wrap="square">
            <a:spAutoFit/>
          </a:bodyPr>
          <a:lstStyle/>
          <a:p>
            <a:r>
              <a:rPr lang="en-US" sz="1000" dirty="0">
                <a:solidFill>
                  <a:srgbClr val="000000"/>
                </a:solidFill>
                <a:latin typeface="Arial" panose="020B0604020202020204" pitchFamily="34" charset="0"/>
                <a:hlinkClick r:id="rId3"/>
              </a:rPr>
              <a:t>http://</a:t>
            </a:r>
            <a:r>
              <a:rPr lang="en-US" sz="1000" dirty="0" smtClean="0">
                <a:solidFill>
                  <a:srgbClr val="000000"/>
                </a:solidFill>
                <a:latin typeface="Arial" panose="020B0604020202020204" pitchFamily="34" charset="0"/>
                <a:hlinkClick r:id="rId3"/>
              </a:rPr>
              <a:t>www.mathworks.nl/help/releases/R2013b/sl3d/examples/vr_octavia_graphs_02.png</a:t>
            </a:r>
            <a:r>
              <a:rPr lang="en-US" sz="1000" dirty="0" smtClean="0">
                <a:solidFill>
                  <a:srgbClr val="000000"/>
                </a:solidFill>
                <a:latin typeface="Arial" panose="020B0604020202020204" pitchFamily="34" charset="0"/>
              </a:rPr>
              <a:t> </a:t>
            </a:r>
            <a:endParaRPr lang="en-US" sz="1000" dirty="0">
              <a:effectLst/>
            </a:endParaRPr>
          </a:p>
        </p:txBody>
      </p:sp>
    </p:spTree>
    <p:extLst>
      <p:ext uri="{BB962C8B-B14F-4D97-AF65-F5344CB8AC3E}">
        <p14:creationId xmlns:p14="http://schemas.microsoft.com/office/powerpoint/2010/main" val="3590166197"/>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pic>
        <p:nvPicPr>
          <p:cNvPr id="6" name="VIDEO0007_1632.3gp">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55838" y="1166813"/>
            <a:ext cx="7956550" cy="4773612"/>
          </a:xfrm>
        </p:spPr>
      </p:pic>
    </p:spTree>
    <p:extLst>
      <p:ext uri="{BB962C8B-B14F-4D97-AF65-F5344CB8AC3E}">
        <p14:creationId xmlns:p14="http://schemas.microsoft.com/office/powerpoint/2010/main" val="2597169608"/>
      </p:ext>
    </p:extLst>
  </p:cSld>
  <p:clrMapOvr>
    <a:masterClrMapping/>
  </p:clrMapOvr>
  <p:transition advClick="0" advTm="100"/>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400" dirty="0" smtClean="0"/>
              <a:t>Contents</a:t>
            </a:r>
            <a:endParaRPr lang="en-US" sz="4400" dirty="0"/>
          </a:p>
        </p:txBody>
      </p:sp>
      <p:sp>
        <p:nvSpPr>
          <p:cNvPr id="5" name="Content Placeholder 4"/>
          <p:cNvSpPr>
            <a:spLocks noGrp="1"/>
          </p:cNvSpPr>
          <p:nvPr>
            <p:ph idx="1"/>
          </p:nvPr>
        </p:nvSpPr>
        <p:spPr/>
        <p:txBody>
          <a:bodyPr/>
          <a:lstStyle/>
          <a:p>
            <a:pPr>
              <a:buFont typeface="Arial" pitchFamily="34" charset="0"/>
              <a:buChar char="•"/>
            </a:pPr>
            <a:r>
              <a:rPr lang="en-US" sz="3600" dirty="0" smtClean="0"/>
              <a:t>LAAVD System Overview</a:t>
            </a:r>
          </a:p>
          <a:p>
            <a:pPr>
              <a:buFont typeface="Arial" pitchFamily="34" charset="0"/>
              <a:buChar char="•"/>
            </a:pPr>
            <a:r>
              <a:rPr lang="en-US" sz="3600" dirty="0" smtClean="0"/>
              <a:t>Simulation Setup</a:t>
            </a:r>
          </a:p>
          <a:p>
            <a:pPr>
              <a:buFont typeface="Arial" pitchFamily="34" charset="0"/>
              <a:buChar char="•"/>
            </a:pPr>
            <a:r>
              <a:rPr lang="en-US" sz="3600" dirty="0" smtClean="0"/>
              <a:t>Track Design</a:t>
            </a:r>
          </a:p>
          <a:p>
            <a:pPr>
              <a:buFont typeface="Arial" pitchFamily="34" charset="0"/>
              <a:buChar char="•"/>
            </a:pPr>
            <a:r>
              <a:rPr lang="en-US" sz="3600" dirty="0" smtClean="0"/>
              <a:t>Simulation Environment</a:t>
            </a:r>
            <a:endParaRPr lang="en-US" sz="3600" dirty="0"/>
          </a:p>
        </p:txBody>
      </p:sp>
    </p:spTree>
    <p:extLst>
      <p:ext uri="{BB962C8B-B14F-4D97-AF65-F5344CB8AC3E}">
        <p14:creationId xmlns:p14="http://schemas.microsoft.com/office/powerpoint/2010/main" val="1106062353"/>
      </p:ext>
    </p:extLst>
  </p:cSld>
  <p:clrMapOvr>
    <a:masterClrMapping/>
  </p:clrMapOvr>
  <p:transition advClick="0" advTm="100"/>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1"/>
          </p:nvPr>
        </p:nvPicPr>
        <p:blipFill>
          <a:blip r:embed="rId3">
            <a:extLst>
              <a:ext uri="{28A0092B-C50C-407E-A947-70E740481C1C}">
                <a14:useLocalDpi xmlns:a14="http://schemas.microsoft.com/office/drawing/2010/main" val="0"/>
              </a:ext>
            </a:extLst>
          </a:blip>
          <a:srcRect l="3864" r="3864"/>
          <a:stretch>
            <a:fillRect/>
          </a:stretch>
        </p:blipFill>
        <p:spPr/>
      </p:pic>
      <p:sp>
        <p:nvSpPr>
          <p:cNvPr id="6" name="Text Placeholder 5"/>
          <p:cNvSpPr>
            <a:spLocks noGrp="1"/>
          </p:cNvSpPr>
          <p:nvPr>
            <p:ph type="body" sz="half" idx="2"/>
          </p:nvPr>
        </p:nvSpPr>
        <p:spPr>
          <a:xfrm>
            <a:off x="1428217" y="5141626"/>
            <a:ext cx="9366643" cy="1030574"/>
          </a:xfrm>
        </p:spPr>
        <p:txBody>
          <a:bodyPr/>
          <a:lstStyle/>
          <a:p>
            <a:r>
              <a:rPr lang="en-US" sz="2000" b="1" dirty="0" smtClean="0"/>
              <a:t>According to a Department of Transportation study, over 17,000 Single-Vehicle Crashes every year result in death.</a:t>
            </a:r>
            <a:endParaRPr lang="en-US" sz="2000" b="1" dirty="0"/>
          </a:p>
        </p:txBody>
      </p:sp>
    </p:spTree>
    <p:extLst>
      <p:ext uri="{BB962C8B-B14F-4D97-AF65-F5344CB8AC3E}">
        <p14:creationId xmlns:p14="http://schemas.microsoft.com/office/powerpoint/2010/main" val="2506518517"/>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600" dirty="0" smtClean="0"/>
              <a:t>LAAVD System</a:t>
            </a:r>
            <a:endParaRPr lang="en-US" sz="3600" dirty="0"/>
          </a:p>
        </p:txBody>
      </p:sp>
      <p:sp>
        <p:nvSpPr>
          <p:cNvPr id="5" name="Subtitle 4"/>
          <p:cNvSpPr>
            <a:spLocks noGrp="1"/>
          </p:cNvSpPr>
          <p:nvPr>
            <p:ph idx="1"/>
          </p:nvPr>
        </p:nvSpPr>
        <p:spPr/>
        <p:txBody>
          <a:bodyPr/>
          <a:lstStyle/>
          <a:p>
            <a:pPr algn="l">
              <a:buFont typeface="Arial" pitchFamily="34" charset="0"/>
              <a:buChar char="•"/>
            </a:pPr>
            <a:r>
              <a:rPr lang="en-US" sz="3200" dirty="0"/>
              <a:t>Predictive Performance Enhancement</a:t>
            </a:r>
          </a:p>
          <a:p>
            <a:pPr lvl="1" algn="l">
              <a:buFont typeface="Arial" pitchFamily="34" charset="0"/>
              <a:buChar char="•"/>
            </a:pPr>
            <a:r>
              <a:rPr lang="en-US" sz="2800" dirty="0"/>
              <a:t>Collect data on dangerous roads</a:t>
            </a:r>
          </a:p>
          <a:p>
            <a:pPr lvl="1" algn="l">
              <a:buFont typeface="Arial" pitchFamily="34" charset="0"/>
              <a:buChar char="•"/>
            </a:pPr>
            <a:r>
              <a:rPr lang="en-US" sz="2800" dirty="0"/>
              <a:t>Determine user’s performance margin</a:t>
            </a:r>
          </a:p>
          <a:p>
            <a:pPr lvl="1" algn="l">
              <a:buFont typeface="Arial" pitchFamily="34" charset="0"/>
              <a:buChar char="•"/>
            </a:pPr>
            <a:r>
              <a:rPr lang="en-US" sz="2800" dirty="0"/>
              <a:t>Use data to determine if the user is likely to crash</a:t>
            </a:r>
          </a:p>
          <a:p>
            <a:pPr lvl="1" algn="l">
              <a:buFont typeface="Arial" pitchFamily="34" charset="0"/>
              <a:buChar char="•"/>
            </a:pPr>
            <a:r>
              <a:rPr lang="en-US" sz="2800" dirty="0"/>
              <a:t>Silently modify user’s input (acceleration, brakes, tire angle) to avoid accident</a:t>
            </a:r>
          </a:p>
          <a:p>
            <a:pPr algn="l"/>
            <a:endParaRPr lang="en-US" dirty="0"/>
          </a:p>
        </p:txBody>
      </p:sp>
    </p:spTree>
    <p:extLst>
      <p:ext uri="{BB962C8B-B14F-4D97-AF65-F5344CB8AC3E}">
        <p14:creationId xmlns:p14="http://schemas.microsoft.com/office/powerpoint/2010/main" val="587843618"/>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pic>
        <p:nvPicPr>
          <p:cNvPr id="8" name="LAAVDS_Concept_Demonstration_VW.avi">
            <a:hlinkClick r:id="" action="ppaction://media"/>
          </p:cNvPr>
          <p:cNvPicPr>
            <a:picLocks noGrp="1" noChangeAspect="1"/>
          </p:cNvPicPr>
          <p:nvPr>
            <p:ph idx="1"/>
            <a:videoFile r:link="rId1"/>
            <p:extLst>
              <p:ext uri="{DAA4B4D4-6D71-4841-9C94-3DE7FCFB9230}">
                <p14:media xmlns:p14="http://schemas.microsoft.com/office/powerpoint/2010/main" r:embed="rId2">
                  <p14:trim end="4630.0715"/>
                </p14:media>
              </p:ext>
            </p:extLst>
          </p:nvPr>
        </p:nvPicPr>
        <p:blipFill>
          <a:blip r:embed="rId4"/>
          <a:stretch>
            <a:fillRect/>
          </a:stretch>
        </p:blipFill>
        <p:spPr>
          <a:xfrm>
            <a:off x="2163763" y="1166813"/>
            <a:ext cx="8140700" cy="4773612"/>
          </a:xfrm>
        </p:spPr>
      </p:pic>
    </p:spTree>
    <p:extLst>
      <p:ext uri="{BB962C8B-B14F-4D97-AF65-F5344CB8AC3E}">
        <p14:creationId xmlns:p14="http://schemas.microsoft.com/office/powerpoint/2010/main" val="3418538155"/>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7984" y="230187"/>
            <a:ext cx="7152216" cy="912813"/>
          </a:xfrm>
        </p:spPr>
        <p:txBody>
          <a:bodyPr/>
          <a:lstStyle/>
          <a:p>
            <a:r>
              <a:rPr lang="en-US" sz="4000" dirty="0" smtClean="0"/>
              <a:t>LAAVD System</a:t>
            </a:r>
            <a:endParaRPr lang="en-US" sz="4000" dirty="0"/>
          </a:p>
        </p:txBody>
      </p:sp>
      <p:sp>
        <p:nvSpPr>
          <p:cNvPr id="3" name="Content Placeholder 2"/>
          <p:cNvSpPr>
            <a:spLocks noGrp="1"/>
          </p:cNvSpPr>
          <p:nvPr>
            <p:ph idx="1"/>
          </p:nvPr>
        </p:nvSpPr>
        <p:spPr/>
        <p:txBody>
          <a:bodyPr/>
          <a:lstStyle/>
          <a:p>
            <a:pPr algn="l">
              <a:buFont typeface="Arial" pitchFamily="34" charset="0"/>
              <a:buChar char="•"/>
            </a:pPr>
            <a:r>
              <a:rPr lang="en-US" sz="3200" dirty="0" smtClean="0"/>
              <a:t>Simulation</a:t>
            </a:r>
          </a:p>
          <a:p>
            <a:pPr lvl="1" algn="l">
              <a:buFont typeface="Arial" pitchFamily="34" charset="0"/>
              <a:buChar char="•"/>
            </a:pPr>
            <a:r>
              <a:rPr lang="en-US" sz="2800" dirty="0" smtClean="0"/>
              <a:t>Developing a realistic driving simulation to showcase the intervention software.</a:t>
            </a:r>
          </a:p>
          <a:p>
            <a:pPr lvl="1" algn="l">
              <a:buFont typeface="Arial" pitchFamily="34" charset="0"/>
              <a:buChar char="•"/>
            </a:pPr>
            <a:r>
              <a:rPr lang="en-US" sz="2800" dirty="0" smtClean="0"/>
              <a:t>Designing a track based on real conditions that are likely to influence single-car accidents.</a:t>
            </a:r>
            <a:endParaRPr lang="en-US" sz="2800" dirty="0"/>
          </a:p>
        </p:txBody>
      </p:sp>
    </p:spTree>
    <p:extLst>
      <p:ext uri="{BB962C8B-B14F-4D97-AF65-F5344CB8AC3E}">
        <p14:creationId xmlns:p14="http://schemas.microsoft.com/office/powerpoint/2010/main" val="1668809086"/>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Simulation Setup</a:t>
            </a:r>
            <a:endParaRPr lang="en-US" sz="4000" dirty="0"/>
          </a:p>
        </p:txBody>
      </p:sp>
      <p:sp>
        <p:nvSpPr>
          <p:cNvPr id="3" name="Subtitle 2"/>
          <p:cNvSpPr>
            <a:spLocks noGrp="1"/>
          </p:cNvSpPr>
          <p:nvPr>
            <p:ph idx="1"/>
          </p:nvPr>
        </p:nvSpPr>
        <p:spPr/>
        <p:txBody>
          <a:bodyPr/>
          <a:lstStyle/>
          <a:p>
            <a:pPr marL="342900" indent="-342900" algn="l">
              <a:buFont typeface="Arial" panose="020B0604020202020204" pitchFamily="34" charset="0"/>
              <a:buChar char="•"/>
            </a:pPr>
            <a:r>
              <a:rPr lang="en-US" dirty="0" smtClean="0"/>
              <a:t>Simulation running on Laptop</a:t>
            </a:r>
          </a:p>
          <a:p>
            <a:pPr marL="342900" indent="-342900" algn="l">
              <a:buFont typeface="Arial" panose="020B0604020202020204" pitchFamily="34" charset="0"/>
              <a:buChar char="•"/>
            </a:pPr>
            <a:r>
              <a:rPr lang="en-US" dirty="0" smtClean="0"/>
              <a:t>User input on Logitech G27 Racing Wheel</a:t>
            </a:r>
          </a:p>
        </p:txBody>
      </p:sp>
      <p:pic>
        <p:nvPicPr>
          <p:cNvPr id="4098" name="Picture 2" descr="https://lh6.googleusercontent.com/hBcF92xy53IULXwlZKw3buKloVvhU7bYyntpvYsvn6zQy1l-2jTICF1B8X2DTp8gEFGawn0eAl7irDO5YxkZivGr-o33fjgubv6HcRFhGlTFgGwjSrDLFaRIC3Cu"/>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3096126"/>
            <a:ext cx="3924300" cy="283845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s://lh3.googleusercontent.com/8qbvjK4x-19BjqWUtNjezEnPyLHAw695JKXuEdAl6bccwIEDX-PbZB2AG4R3byt5WRbLqTeUQ6B_6_rxkjlsGoVsGdu0N8aMu4olIL5ie1z_-Y2ipvLJdtJmUa7_"/>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9490" y="3096126"/>
            <a:ext cx="4481761" cy="2838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7799792"/>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Next Steps</a:t>
            </a:r>
            <a:endParaRPr lang="en-US" sz="4400" dirty="0"/>
          </a:p>
        </p:txBody>
      </p:sp>
      <p:sp>
        <p:nvSpPr>
          <p:cNvPr id="3" name="Content Placeholder 2"/>
          <p:cNvSpPr>
            <a:spLocks noGrp="1"/>
          </p:cNvSpPr>
          <p:nvPr>
            <p:ph idx="1"/>
          </p:nvPr>
        </p:nvSpPr>
        <p:spPr/>
        <p:txBody>
          <a:bodyPr/>
          <a:lstStyle/>
          <a:p>
            <a:pPr>
              <a:buFont typeface="Arial" pitchFamily="34" charset="0"/>
              <a:buChar char="•"/>
            </a:pPr>
            <a:r>
              <a:rPr lang="en-US" sz="2800" dirty="0" smtClean="0"/>
              <a:t>Create a realistic user interface for our simulation</a:t>
            </a:r>
          </a:p>
          <a:p>
            <a:pPr>
              <a:buFont typeface="Arial" pitchFamily="34" charset="0"/>
              <a:buChar char="•"/>
            </a:pPr>
            <a:r>
              <a:rPr lang="en-US" sz="2800" dirty="0" smtClean="0"/>
              <a:t>Create the simulated track that we will be driving on</a:t>
            </a:r>
          </a:p>
          <a:p>
            <a:pPr>
              <a:buFont typeface="Arial" pitchFamily="34" charset="0"/>
              <a:buChar char="•"/>
            </a:pPr>
            <a:r>
              <a:rPr lang="en-US" sz="2800" dirty="0" smtClean="0"/>
              <a:t>Constantly improve vehicle model to be more realistic</a:t>
            </a:r>
          </a:p>
          <a:p>
            <a:pPr>
              <a:buFont typeface="Arial" pitchFamily="34" charset="0"/>
              <a:buChar char="•"/>
            </a:pPr>
            <a:r>
              <a:rPr lang="en-US" sz="2800" dirty="0" smtClean="0"/>
              <a:t>Implement our Intervention Strategy to show that it will improve user performance</a:t>
            </a:r>
            <a:endParaRPr lang="en-US" sz="2800" dirty="0"/>
          </a:p>
        </p:txBody>
      </p:sp>
    </p:spTree>
    <p:extLst>
      <p:ext uri="{BB962C8B-B14F-4D97-AF65-F5344CB8AC3E}">
        <p14:creationId xmlns:p14="http://schemas.microsoft.com/office/powerpoint/2010/main" val="901756931"/>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Track Design</a:t>
            </a:r>
            <a:endParaRPr lang="en-US" sz="4000" dirty="0"/>
          </a:p>
        </p:txBody>
      </p:sp>
      <p:sp>
        <p:nvSpPr>
          <p:cNvPr id="4" name="Subtitle 3"/>
          <p:cNvSpPr>
            <a:spLocks noGrp="1"/>
          </p:cNvSpPr>
          <p:nvPr>
            <p:ph idx="1"/>
          </p:nvPr>
        </p:nvSpPr>
        <p:spPr/>
        <p:txBody>
          <a:bodyPr/>
          <a:lstStyle/>
          <a:p>
            <a:r>
              <a:rPr lang="en-US" dirty="0" smtClean="0"/>
              <a:t>Our driving simulator will be accompanied by tracks custom made to demonstrate the functionality of our Predictive Correction system in realistic driving environments</a:t>
            </a:r>
            <a:endParaRPr lang="en-US" dirty="0"/>
          </a:p>
        </p:txBody>
      </p:sp>
    </p:spTree>
    <p:extLst>
      <p:ext uri="{BB962C8B-B14F-4D97-AF65-F5344CB8AC3E}">
        <p14:creationId xmlns:p14="http://schemas.microsoft.com/office/powerpoint/2010/main" val="3581502272"/>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1_JBF pres design template">
  <a:themeElements>
    <a:clrScheme name="1_JBF pres design 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1_JBF pres design 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25400" cap="flat" cmpd="sng" algn="ctr">
          <a:solidFill>
            <a:srgbClr val="1B75BC"/>
          </a:solidFill>
          <a:prstDash val="solid"/>
          <a:round/>
          <a:headEnd type="none" w="lg" len="med"/>
          <a:tailEnd type="triangle" w="lg" len="lg"/>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noFill/>
        <a:ln w="25400" cap="flat" cmpd="sng" algn="ctr">
          <a:solidFill>
            <a:srgbClr val="1B75BC"/>
          </a:solidFill>
          <a:prstDash val="solid"/>
          <a:round/>
          <a:headEnd type="none" w="lg" len="med"/>
          <a:tailEnd type="triangle" w="lg" len="lg"/>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1_JBF pres design 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JBF pres design 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JBF pres design 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JBF pres design 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JBF pres design 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JBF pres design 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JBF pres design 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TotalTime>
  <Words>609</Words>
  <Application>Microsoft Office PowerPoint</Application>
  <PresentationFormat>Custom</PresentationFormat>
  <Paragraphs>84</Paragraphs>
  <Slides>18</Slides>
  <Notes>7</Notes>
  <HiddenSlides>0</HiddenSlides>
  <MMClips>2</MMClips>
  <ScaleCrop>false</ScaleCrop>
  <HeadingPairs>
    <vt:vector size="4" baseType="variant">
      <vt:variant>
        <vt:lpstr>Theme</vt:lpstr>
      </vt:variant>
      <vt:variant>
        <vt:i4>2</vt:i4>
      </vt:variant>
      <vt:variant>
        <vt:lpstr>Slide Titles</vt:lpstr>
      </vt:variant>
      <vt:variant>
        <vt:i4>18</vt:i4>
      </vt:variant>
    </vt:vector>
  </HeadingPairs>
  <TitlesOfParts>
    <vt:vector size="20" baseType="lpstr">
      <vt:lpstr>1_JBF pres design template</vt:lpstr>
      <vt:lpstr>Custom Design</vt:lpstr>
      <vt:lpstr>PowerPoint Presentation</vt:lpstr>
      <vt:lpstr>Contents</vt:lpstr>
      <vt:lpstr>PowerPoint Presentation</vt:lpstr>
      <vt:lpstr>LAAVD System</vt:lpstr>
      <vt:lpstr>PowerPoint Presentation</vt:lpstr>
      <vt:lpstr>LAAVD System</vt:lpstr>
      <vt:lpstr>Simulation Setup</vt:lpstr>
      <vt:lpstr>Next Steps</vt:lpstr>
      <vt:lpstr>Track Design</vt:lpstr>
      <vt:lpstr>Goals</vt:lpstr>
      <vt:lpstr>Realistic Road Hazards</vt:lpstr>
      <vt:lpstr>Current Drafts Pt.1</vt:lpstr>
      <vt:lpstr>Current Drafts Pt. 2</vt:lpstr>
      <vt:lpstr>Further Considerations</vt:lpstr>
      <vt:lpstr>Simulation Environment</vt:lpstr>
      <vt:lpstr>Simulation Environment</vt:lpstr>
      <vt:lpstr>Simulation Environment</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Simulation Environment</dc:title>
  <dc:creator>Sarrice</dc:creator>
  <cp:lastModifiedBy>Windows User</cp:lastModifiedBy>
  <cp:revision>19</cp:revision>
  <dcterms:created xsi:type="dcterms:W3CDTF">2013-10-13T22:10:32Z</dcterms:created>
  <dcterms:modified xsi:type="dcterms:W3CDTF">2013-10-17T04:21:26Z</dcterms:modified>
</cp:coreProperties>
</file>

<file path=docProps/thumbnail.jpeg>
</file>